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56" r:id="rId4"/>
    <p:sldId id="257" r:id="rId5"/>
    <p:sldId id="258" r:id="rId6"/>
    <p:sldId id="269" r:id="rId7"/>
    <p:sldId id="259" r:id="rId8"/>
    <p:sldId id="272" r:id="rId9"/>
    <p:sldId id="270" r:id="rId10"/>
    <p:sldId id="260" r:id="rId11"/>
    <p:sldId id="262" r:id="rId12"/>
    <p:sldId id="263" r:id="rId13"/>
    <p:sldId id="261" r:id="rId14"/>
    <p:sldId id="271" r:id="rId15"/>
    <p:sldId id="268" r:id="rId16"/>
    <p:sldId id="278" r:id="rId17"/>
    <p:sldId id="276" r:id="rId18"/>
    <p:sldId id="279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611188" y="1628800"/>
            <a:ext cx="7921625" cy="4321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5472608" cy="64807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Nadpis</a:t>
            </a:r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6C1CC-9D20-4FF7-8F40-3ECC83BFC8C9}" type="datetimeFigureOut">
              <a:rPr lang="cs-CZ" smtClean="0"/>
              <a:pPr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1C49-57B7-4203-B1DA-D0E35AFF2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The new faces of electrical power networks coordination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cs-CZ" dirty="0" smtClean="0"/>
          </a:p>
          <a:p>
            <a:pPr algn="l"/>
            <a:r>
              <a:rPr lang="cs-CZ" dirty="0" smtClean="0"/>
              <a:t>Miroslav Vrba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91440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142852"/>
            <a:ext cx="91440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Regional Operational Centre vs Regional Security Coordinators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RSCs support TSOs in operational planning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1667"/>
            <a:ext cx="9144000" cy="46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 smtClean="0"/>
              <a:t>Driving forces: stressed situations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Driving forces: decarbonisation</a:t>
            </a:r>
            <a:endParaRPr lang="cs-CZ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25" y="1297034"/>
            <a:ext cx="8277103" cy="52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23" y="1500175"/>
            <a:ext cx="914640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Driving forces: market development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>
          <a:xfrm>
            <a:off x="0" y="1357298"/>
            <a:ext cx="6649564" cy="550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Trade volume DE-AT represents up to 30% of cross-border transactions in the CEE region </a:t>
            </a:r>
          </a:p>
          <a:p>
            <a:pPr marL="355600" indent="-355600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unsufficient transmission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up to 70% of traded electricity physically flows through neighbouring transmission systems</a:t>
            </a:r>
          </a:p>
          <a:p>
            <a:pPr marL="355600" indent="-355600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DE-AT bidding zone</a:t>
            </a:r>
          </a:p>
          <a:p>
            <a:pPr marL="742950" lvl="2" indent="-342900">
              <a:buFont typeface="Arial" panose="020B0604020202020204" pitchFamily="34" charset="0"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forced decrease of tradable cross-border capacities on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borders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the region</a:t>
            </a:r>
          </a:p>
          <a:p>
            <a:pPr marL="742950" lvl="2" indent="-342900">
              <a:buFont typeface="Arial" panose="020B0604020202020204" pitchFamily="34" charset="0"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endangers secure operation within the region</a:t>
            </a: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May 2017, Austrian and German Regulators decided to introduce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coordinated congestion management on the DE-AT border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 from October 2018, but 4,9 GW transfer capacity will be still available for market players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exchanges between Austria and Germany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6690398" y="2538114"/>
            <a:ext cx="2418106" cy="424847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Unsufficient transmission capability of the bidding zone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 jeopardizing security of supply in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countries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Discrimination of market participants outside the zone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Skupina 5"/>
          <p:cNvGrpSpPr/>
          <p:nvPr/>
        </p:nvGrpSpPr>
        <p:grpSpPr>
          <a:xfrm>
            <a:off x="7092280" y="1204732"/>
            <a:ext cx="1728192" cy="1224136"/>
            <a:chOff x="5966640" y="1077758"/>
            <a:chExt cx="1190778" cy="1084328"/>
          </a:xfrm>
        </p:grpSpPr>
        <p:sp>
          <p:nvSpPr>
            <p:cNvPr id="7" name="Ovál 6"/>
            <p:cNvSpPr/>
            <p:nvPr/>
          </p:nvSpPr>
          <p:spPr>
            <a:xfrm>
              <a:off x="5966640" y="1077758"/>
              <a:ext cx="1190778" cy="1084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69636" y="1179643"/>
              <a:ext cx="668634" cy="734881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19851" y="1736022"/>
              <a:ext cx="569062" cy="238964"/>
            </a:xfrm>
            <a:prstGeom prst="rect">
              <a:avLst/>
            </a:prstGeom>
          </p:spPr>
        </p:pic>
      </p:grpSp>
      <p:sp>
        <p:nvSpPr>
          <p:cNvPr id="10" name="Šipka dolů 9"/>
          <p:cNvSpPr/>
          <p:nvPr/>
        </p:nvSpPr>
        <p:spPr>
          <a:xfrm>
            <a:off x="7577337" y="2285992"/>
            <a:ext cx="596543" cy="383443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792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German – Austrian bidding zone</a:t>
            </a:r>
            <a:r>
              <a:rPr lang="cs-CZ" sz="4000" b="1" dirty="0" smtClean="0"/>
              <a:t> – pioneer or relic of European market integration 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7002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7" name="Picture 157" descr="tsc_map_v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609" y="1192697"/>
            <a:ext cx="7343775" cy="4984580"/>
          </a:xfrm>
          <a:prstGeom prst="rect">
            <a:avLst/>
          </a:prstGeom>
          <a:noFill/>
        </p:spPr>
      </p:pic>
      <p:sp>
        <p:nvSpPr>
          <p:cNvPr id="5184" name="Line 150"/>
          <p:cNvSpPr>
            <a:spLocks noChangeShapeType="1"/>
          </p:cNvSpPr>
          <p:nvPr/>
        </p:nvSpPr>
        <p:spPr bwMode="auto">
          <a:xfrm>
            <a:off x="3708672" y="1341438"/>
            <a:ext cx="3744913" cy="48958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0" tIns="137160" rIns="182880" bIns="137160"/>
          <a:lstStyle/>
          <a:p>
            <a:endParaRPr lang="cs-CZ"/>
          </a:p>
        </p:txBody>
      </p:sp>
      <p:sp>
        <p:nvSpPr>
          <p:cNvPr id="64664" name="Oval 152"/>
          <p:cNvSpPr>
            <a:spLocks noChangeArrowheads="1"/>
          </p:cNvSpPr>
          <p:nvPr/>
        </p:nvSpPr>
        <p:spPr bwMode="auto">
          <a:xfrm rot="-833307">
            <a:off x="2198166" y="1304660"/>
            <a:ext cx="2409577" cy="2062225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0" tIns="137160" rIns="182880" bIns="137160" anchor="ctr"/>
          <a:lstStyle/>
          <a:p>
            <a:pPr eaLnBrk="1" hangingPunct="1"/>
            <a:endParaRPr lang="cs-CZ" sz="1800" b="0">
              <a:latin typeface="Verdana" pitchFamily="34" charset="0"/>
            </a:endParaRPr>
          </a:p>
        </p:txBody>
      </p:sp>
      <p:sp>
        <p:nvSpPr>
          <p:cNvPr id="64665" name="Oval 153"/>
          <p:cNvSpPr>
            <a:spLocks noChangeArrowheads="1"/>
          </p:cNvSpPr>
          <p:nvPr/>
        </p:nvSpPr>
        <p:spPr bwMode="auto">
          <a:xfrm rot="188090">
            <a:off x="2631760" y="4787687"/>
            <a:ext cx="4252815" cy="1406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0" tIns="137160" rIns="182880" bIns="137160" anchor="ctr"/>
          <a:lstStyle/>
          <a:p>
            <a:pPr eaLnBrk="1" hangingPunct="1"/>
            <a:endParaRPr lang="cs-CZ" sz="1800" b="0">
              <a:latin typeface="Verdana" pitchFamily="34" charset="0"/>
            </a:endParaRPr>
          </a:p>
        </p:txBody>
      </p:sp>
      <p:grpSp>
        <p:nvGrpSpPr>
          <p:cNvPr id="3" name="Group 1037" hidden="1"/>
          <p:cNvGrpSpPr>
            <a:grpSpLocks/>
          </p:cNvGrpSpPr>
          <p:nvPr/>
        </p:nvGrpSpPr>
        <p:grpSpPr bwMode="auto">
          <a:xfrm>
            <a:off x="4471087" y="5496722"/>
            <a:ext cx="239712" cy="628650"/>
            <a:chOff x="92" y="829"/>
            <a:chExt cx="428" cy="1062"/>
          </a:xfrm>
        </p:grpSpPr>
        <p:sp>
          <p:nvSpPr>
            <p:cNvPr id="5230" name="Rectangle 1038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31" name="Oval 1039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32" name="Oval 1040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33" name="Oval 1041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34" name="Oval 1042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5" name="Group 1061" hidden="1"/>
          <p:cNvGrpSpPr>
            <a:grpSpLocks/>
          </p:cNvGrpSpPr>
          <p:nvPr/>
        </p:nvGrpSpPr>
        <p:grpSpPr bwMode="auto">
          <a:xfrm>
            <a:off x="4202424" y="4683919"/>
            <a:ext cx="239712" cy="628650"/>
            <a:chOff x="92" y="829"/>
            <a:chExt cx="428" cy="1062"/>
          </a:xfrm>
        </p:grpSpPr>
        <p:sp>
          <p:nvSpPr>
            <p:cNvPr id="5254" name="Rectangle 1062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55" name="Oval 1063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56" name="Oval 1064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57" name="Oval 1065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58" name="Oval 1066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6" name="Group 1112" hidden="1"/>
          <p:cNvGrpSpPr>
            <a:grpSpLocks/>
          </p:cNvGrpSpPr>
          <p:nvPr/>
        </p:nvGrpSpPr>
        <p:grpSpPr bwMode="auto">
          <a:xfrm>
            <a:off x="6123259" y="1924562"/>
            <a:ext cx="239713" cy="628650"/>
            <a:chOff x="2424" y="951"/>
            <a:chExt cx="151" cy="396"/>
          </a:xfrm>
        </p:grpSpPr>
        <p:sp>
          <p:nvSpPr>
            <p:cNvPr id="5260" name="Rectangle 1113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1" name="Oval 1114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2" name="Oval 1115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3" name="Oval 1116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7" name="Group 1117" hidden="1"/>
          <p:cNvGrpSpPr>
            <a:grpSpLocks/>
          </p:cNvGrpSpPr>
          <p:nvPr/>
        </p:nvGrpSpPr>
        <p:grpSpPr bwMode="auto">
          <a:xfrm>
            <a:off x="4572891" y="3375425"/>
            <a:ext cx="239712" cy="628650"/>
            <a:chOff x="2424" y="951"/>
            <a:chExt cx="151" cy="396"/>
          </a:xfrm>
        </p:grpSpPr>
        <p:sp>
          <p:nvSpPr>
            <p:cNvPr id="5265" name="Rectangle 1118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6" name="Oval 1119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7" name="Oval 1120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8" name="Oval 1121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8" name="Group 1117" hidden="1"/>
          <p:cNvGrpSpPr>
            <a:grpSpLocks/>
          </p:cNvGrpSpPr>
          <p:nvPr/>
        </p:nvGrpSpPr>
        <p:grpSpPr bwMode="auto">
          <a:xfrm>
            <a:off x="6639661" y="3942142"/>
            <a:ext cx="239713" cy="628650"/>
            <a:chOff x="2424" y="951"/>
            <a:chExt cx="151" cy="396"/>
          </a:xfrm>
        </p:grpSpPr>
        <p:sp>
          <p:nvSpPr>
            <p:cNvPr id="5279" name="Rectangle 1118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80" name="Oval 1119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81" name="Oval 1120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82" name="Oval 1121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10" name="Group 1055" hidden="1"/>
          <p:cNvGrpSpPr>
            <a:grpSpLocks/>
          </p:cNvGrpSpPr>
          <p:nvPr/>
        </p:nvGrpSpPr>
        <p:grpSpPr bwMode="auto">
          <a:xfrm>
            <a:off x="3433793" y="3606259"/>
            <a:ext cx="239712" cy="628650"/>
            <a:chOff x="92" y="829"/>
            <a:chExt cx="428" cy="1062"/>
          </a:xfrm>
        </p:grpSpPr>
        <p:sp>
          <p:nvSpPr>
            <p:cNvPr id="65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6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7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8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9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14" name="Group 1055" hidden="1"/>
          <p:cNvGrpSpPr>
            <a:grpSpLocks/>
          </p:cNvGrpSpPr>
          <p:nvPr/>
        </p:nvGrpSpPr>
        <p:grpSpPr bwMode="auto">
          <a:xfrm>
            <a:off x="2315985" y="3748871"/>
            <a:ext cx="239712" cy="628650"/>
            <a:chOff x="92" y="829"/>
            <a:chExt cx="428" cy="1062"/>
          </a:xfrm>
        </p:grpSpPr>
        <p:sp>
          <p:nvSpPr>
            <p:cNvPr id="71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2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3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4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5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15" name="Group 1112" hidden="1"/>
          <p:cNvGrpSpPr>
            <a:grpSpLocks/>
          </p:cNvGrpSpPr>
          <p:nvPr/>
        </p:nvGrpSpPr>
        <p:grpSpPr bwMode="auto">
          <a:xfrm>
            <a:off x="3835671" y="1691334"/>
            <a:ext cx="239713" cy="628650"/>
            <a:chOff x="2424" y="951"/>
            <a:chExt cx="151" cy="396"/>
          </a:xfrm>
        </p:grpSpPr>
        <p:sp>
          <p:nvSpPr>
            <p:cNvPr id="77" name="Rectangle 1113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8" name="Oval 1114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9" name="Oval 1115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0" name="Oval 1116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16" name="Group 1055" hidden="1"/>
          <p:cNvGrpSpPr>
            <a:grpSpLocks/>
          </p:cNvGrpSpPr>
          <p:nvPr/>
        </p:nvGrpSpPr>
        <p:grpSpPr bwMode="auto">
          <a:xfrm>
            <a:off x="1772672" y="2867276"/>
            <a:ext cx="239712" cy="628650"/>
            <a:chOff x="92" y="829"/>
            <a:chExt cx="428" cy="1062"/>
          </a:xfrm>
        </p:grpSpPr>
        <p:sp>
          <p:nvSpPr>
            <p:cNvPr id="82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3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4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5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6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17" name="Group 1055" hidden="1"/>
          <p:cNvGrpSpPr>
            <a:grpSpLocks/>
          </p:cNvGrpSpPr>
          <p:nvPr/>
        </p:nvGrpSpPr>
        <p:grpSpPr bwMode="auto">
          <a:xfrm>
            <a:off x="1269696" y="2121413"/>
            <a:ext cx="239712" cy="628650"/>
            <a:chOff x="92" y="829"/>
            <a:chExt cx="428" cy="1062"/>
          </a:xfrm>
        </p:grpSpPr>
        <p:sp>
          <p:nvSpPr>
            <p:cNvPr id="88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9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0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1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2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18" name="Group 1055" hidden="1"/>
          <p:cNvGrpSpPr>
            <a:grpSpLocks/>
          </p:cNvGrpSpPr>
          <p:nvPr/>
        </p:nvGrpSpPr>
        <p:grpSpPr bwMode="auto">
          <a:xfrm>
            <a:off x="1621110" y="4768010"/>
            <a:ext cx="239712" cy="628650"/>
            <a:chOff x="92" y="829"/>
            <a:chExt cx="428" cy="1062"/>
          </a:xfrm>
        </p:grpSpPr>
        <p:sp>
          <p:nvSpPr>
            <p:cNvPr id="94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5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6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7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8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19" name="Group 1055" hidden="1"/>
          <p:cNvGrpSpPr>
            <a:grpSpLocks/>
          </p:cNvGrpSpPr>
          <p:nvPr/>
        </p:nvGrpSpPr>
        <p:grpSpPr bwMode="auto">
          <a:xfrm>
            <a:off x="2725216" y="4644862"/>
            <a:ext cx="239712" cy="628650"/>
            <a:chOff x="92" y="829"/>
            <a:chExt cx="428" cy="1062"/>
          </a:xfrm>
        </p:grpSpPr>
        <p:sp>
          <p:nvSpPr>
            <p:cNvPr id="100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1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2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3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4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20" name="Group 1112" hidden="1"/>
          <p:cNvGrpSpPr>
            <a:grpSpLocks/>
          </p:cNvGrpSpPr>
          <p:nvPr/>
        </p:nvGrpSpPr>
        <p:grpSpPr bwMode="auto">
          <a:xfrm>
            <a:off x="6152461" y="4987029"/>
            <a:ext cx="239713" cy="628650"/>
            <a:chOff x="2424" y="951"/>
            <a:chExt cx="151" cy="396"/>
          </a:xfrm>
        </p:grpSpPr>
        <p:sp>
          <p:nvSpPr>
            <p:cNvPr id="106" name="Rectangle 1113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7" name="Oval 1114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8" name="Oval 1115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9" name="Oval 1116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2782648" y="4427820"/>
            <a:ext cx="142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7300 MW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54473" y="276291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1600 MW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1" name="TextovéPole 110"/>
          <p:cNvSpPr txBox="1"/>
          <p:nvPr/>
        </p:nvSpPr>
        <p:spPr>
          <a:xfrm>
            <a:off x="4083226" y="1892259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1700 MW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2" name="TextovéPole 111"/>
          <p:cNvSpPr txBox="1"/>
          <p:nvPr/>
        </p:nvSpPr>
        <p:spPr>
          <a:xfrm>
            <a:off x="1619672" y="4437112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7</a:t>
            </a:r>
            <a:r>
              <a:rPr lang="cs-CZ" b="1" dirty="0" smtClean="0">
                <a:solidFill>
                  <a:srgbClr val="FF0000"/>
                </a:solidFill>
              </a:rPr>
              <a:t>00 MW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3" name="TextovéPole 112"/>
          <p:cNvSpPr txBox="1"/>
          <p:nvPr/>
        </p:nvSpPr>
        <p:spPr>
          <a:xfrm>
            <a:off x="2932824" y="4437112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2900 MW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21" name="Skupina 115"/>
          <p:cNvGrpSpPr/>
          <p:nvPr/>
        </p:nvGrpSpPr>
        <p:grpSpPr>
          <a:xfrm>
            <a:off x="3860943" y="2348880"/>
            <a:ext cx="3232378" cy="1259951"/>
            <a:chOff x="3401684" y="2425964"/>
            <a:chExt cx="3232378" cy="1259951"/>
          </a:xfrm>
        </p:grpSpPr>
        <p:sp>
          <p:nvSpPr>
            <p:cNvPr id="117" name="Ohnutá šipka 116"/>
            <p:cNvSpPr/>
            <p:nvPr/>
          </p:nvSpPr>
          <p:spPr>
            <a:xfrm rot="7024027">
              <a:off x="4413101" y="1464954"/>
              <a:ext cx="1209544" cy="3232378"/>
            </a:xfrm>
            <a:prstGeom prst="bentArrow">
              <a:avLst>
                <a:gd name="adj1" fmla="val 11878"/>
                <a:gd name="adj2" fmla="val 17042"/>
                <a:gd name="adj3" fmla="val 25000"/>
                <a:gd name="adj4" fmla="val 75000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8" name="Ohnutá šipka 117"/>
            <p:cNvSpPr/>
            <p:nvPr/>
          </p:nvSpPr>
          <p:spPr>
            <a:xfrm rot="7024027">
              <a:off x="4072843" y="1764090"/>
              <a:ext cx="1089677" cy="2413426"/>
            </a:xfrm>
            <a:prstGeom prst="bentArrow">
              <a:avLst>
                <a:gd name="adj1" fmla="val 11878"/>
                <a:gd name="adj2" fmla="val 17042"/>
                <a:gd name="adj3" fmla="val 25000"/>
                <a:gd name="adj4" fmla="val 75000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Skupina 118"/>
          <p:cNvGrpSpPr/>
          <p:nvPr/>
        </p:nvGrpSpPr>
        <p:grpSpPr>
          <a:xfrm>
            <a:off x="3607936" y="2652210"/>
            <a:ext cx="1273461" cy="2282608"/>
            <a:chOff x="3102839" y="2652210"/>
            <a:chExt cx="1273461" cy="2282608"/>
          </a:xfrm>
        </p:grpSpPr>
        <p:sp>
          <p:nvSpPr>
            <p:cNvPr id="120" name="Obdélník 119"/>
            <p:cNvSpPr/>
            <p:nvPr/>
          </p:nvSpPr>
          <p:spPr>
            <a:xfrm rot="4333460">
              <a:off x="3318380" y="2772308"/>
              <a:ext cx="687550" cy="44735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52400" algn="ctr">
              <a:noFill/>
              <a:prstDash val="dash"/>
              <a:miter lim="800000"/>
              <a:headEnd/>
              <a:tailEnd/>
            </a:ln>
          </p:spPr>
          <p:txBody>
            <a:bodyPr rot="10800000" vert="eaVert" wrap="none" lIns="0" tIns="137160" rIns="182880" bIns="137160" anchor="ctr"/>
            <a:lstStyle/>
            <a:p>
              <a:endParaRPr lang="cs-CZ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1" name="Ohnutá šipka 120"/>
            <p:cNvSpPr/>
            <p:nvPr/>
          </p:nvSpPr>
          <p:spPr>
            <a:xfrm rot="9705864">
              <a:off x="3102839" y="3434520"/>
              <a:ext cx="761286" cy="698850"/>
            </a:xfrm>
            <a:prstGeom prst="bentArrow">
              <a:avLst>
                <a:gd name="adj1" fmla="val 27313"/>
                <a:gd name="adj2" fmla="val 18211"/>
                <a:gd name="adj3" fmla="val 25000"/>
                <a:gd name="adj4" fmla="val 6867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22" name="Šipka doprava 121"/>
            <p:cNvSpPr/>
            <p:nvPr/>
          </p:nvSpPr>
          <p:spPr>
            <a:xfrm rot="4310249">
              <a:off x="3278666" y="3837184"/>
              <a:ext cx="1683699" cy="51156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 w="152400" algn="ctr">
              <a:noFill/>
              <a:prstDash val="dash"/>
              <a:miter lim="800000"/>
              <a:headEnd/>
              <a:tailEnd/>
            </a:ln>
          </p:spPr>
          <p:txBody>
            <a:bodyPr rot="10800000" vert="eaVert" wrap="none" lIns="0" tIns="137160" rIns="182880" bIns="137160" anchor="ctr"/>
            <a:lstStyle/>
            <a:p>
              <a:endParaRPr lang="cs-CZ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4" name="Ohnutá šipka 3"/>
          <p:cNvSpPr/>
          <p:nvPr/>
        </p:nvSpPr>
        <p:spPr>
          <a:xfrm rot="12495132">
            <a:off x="2385529" y="3377576"/>
            <a:ext cx="2201107" cy="1853648"/>
          </a:xfrm>
          <a:prstGeom prst="bentArrow">
            <a:avLst>
              <a:gd name="adj1" fmla="val 38569"/>
              <a:gd name="adj2" fmla="val 30003"/>
              <a:gd name="adj3" fmla="val 31847"/>
              <a:gd name="adj4" fmla="val 68153"/>
            </a:avLst>
          </a:prstGeom>
          <a:solidFill>
            <a:srgbClr val="00B050">
              <a:alpha val="41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3" name="Text Box 155"/>
          <p:cNvSpPr txBox="1">
            <a:spLocks noChangeArrowheads="1"/>
          </p:cNvSpPr>
          <p:nvPr/>
        </p:nvSpPr>
        <p:spPr bwMode="auto">
          <a:xfrm>
            <a:off x="4499091" y="1090018"/>
            <a:ext cx="1508478" cy="769441"/>
          </a:xfrm>
          <a:prstGeom prst="rect">
            <a:avLst/>
          </a:prstGeom>
          <a:noFill/>
          <a:ln w="152400" algn="ctr">
            <a:noFill/>
            <a:prstDash val="dash"/>
            <a:miter lim="800000"/>
            <a:headEnd/>
            <a:tailEnd/>
          </a:ln>
        </p:spPr>
        <p:txBody>
          <a:bodyPr wrap="square" lIns="0" tIns="137160" rIns="182880" bIns="137160">
            <a:spAutoFit/>
          </a:bodyPr>
          <a:lstStyle/>
          <a:p>
            <a:pPr eaLnBrk="1" hangingPunct="1"/>
            <a:r>
              <a:rPr lang="cs-CZ" sz="1600" b="1" dirty="0" err="1" smtClean="0">
                <a:solidFill>
                  <a:srgbClr val="FF0000"/>
                </a:solidFill>
                <a:latin typeface="Verdana" pitchFamily="34" charset="0"/>
              </a:rPr>
              <a:t>Generation</a:t>
            </a:r>
            <a:r>
              <a:rPr lang="cs-CZ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Verdana" pitchFamily="34" charset="0"/>
              </a:rPr>
              <a:t>surplus</a:t>
            </a:r>
            <a:endParaRPr lang="en-US" sz="16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4" name="Text Box 156"/>
          <p:cNvSpPr txBox="1">
            <a:spLocks noChangeArrowheads="1"/>
          </p:cNvSpPr>
          <p:nvPr/>
        </p:nvSpPr>
        <p:spPr bwMode="auto">
          <a:xfrm>
            <a:off x="6889856" y="5593285"/>
            <a:ext cx="1315740" cy="565146"/>
          </a:xfrm>
          <a:prstGeom prst="rect">
            <a:avLst/>
          </a:prstGeom>
          <a:noFill/>
          <a:ln w="152400" algn="ctr">
            <a:noFill/>
            <a:prstDash val="dash"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eaLnBrk="1" hangingPunct="1"/>
            <a:r>
              <a:rPr lang="cs-CZ" sz="1600" b="1" dirty="0" err="1" smtClean="0">
                <a:solidFill>
                  <a:srgbClr val="FF0000"/>
                </a:solidFill>
                <a:latin typeface="Verdana" pitchFamily="34" charset="0"/>
              </a:rPr>
              <a:t>Demand</a:t>
            </a:r>
            <a:r>
              <a:rPr lang="cs-CZ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Verdana" pitchFamily="34" charset="0"/>
              </a:rPr>
              <a:t>for</a:t>
            </a:r>
            <a:r>
              <a:rPr lang="cs-CZ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Verdana" pitchFamily="34" charset="0"/>
              </a:rPr>
              <a:t>imports</a:t>
            </a:r>
            <a:endParaRPr lang="en-US" sz="16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9" name="AutoShape 33"/>
          <p:cNvSpPr>
            <a:spLocks noChangeArrowheads="1"/>
          </p:cNvSpPr>
          <p:nvPr/>
        </p:nvSpPr>
        <p:spPr bwMode="auto">
          <a:xfrm rot="2646834">
            <a:off x="2988157" y="4324652"/>
            <a:ext cx="1199432" cy="847909"/>
          </a:xfrm>
          <a:prstGeom prst="rightArrow">
            <a:avLst>
              <a:gd name="adj1" fmla="val 64901"/>
              <a:gd name="adj2" fmla="val 69485"/>
            </a:avLst>
          </a:prstGeom>
          <a:solidFill>
            <a:srgbClr val="FF0000">
              <a:alpha val="20000"/>
            </a:srgb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eaVert" wrap="none" lIns="0" tIns="137160" rIns="182880" bIns="137160" anchor="ctr"/>
          <a:lstStyle/>
          <a:p>
            <a:pPr eaLnBrk="1" hangingPunct="1"/>
            <a:endParaRPr lang="cs-CZ" sz="1800" b="0" dirty="0">
              <a:latin typeface="Verdana" pitchFamily="34" charset="0"/>
            </a:endParaRPr>
          </a:p>
        </p:txBody>
      </p:sp>
      <p:sp>
        <p:nvSpPr>
          <p:cNvPr id="130" name="AutoShape 33"/>
          <p:cNvSpPr>
            <a:spLocks noChangeArrowheads="1"/>
          </p:cNvSpPr>
          <p:nvPr/>
        </p:nvSpPr>
        <p:spPr bwMode="auto">
          <a:xfrm rot="6173456">
            <a:off x="1656855" y="4489115"/>
            <a:ext cx="1059865" cy="741158"/>
          </a:xfrm>
          <a:prstGeom prst="rightArrow">
            <a:avLst>
              <a:gd name="adj1" fmla="val 64901"/>
              <a:gd name="adj2" fmla="val 69485"/>
            </a:avLst>
          </a:prstGeom>
          <a:solidFill>
            <a:srgbClr val="FF0000">
              <a:alpha val="20000"/>
            </a:srgb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eaVert" wrap="none" lIns="0" tIns="137160" rIns="182880" bIns="137160" anchor="ctr"/>
          <a:lstStyle/>
          <a:p>
            <a:pPr eaLnBrk="1" hangingPunct="1"/>
            <a:endParaRPr lang="cs-CZ" sz="1800" b="0" dirty="0">
              <a:latin typeface="Verdana" pitchFamily="34" charset="0"/>
            </a:endParaRPr>
          </a:p>
        </p:txBody>
      </p:sp>
      <p:sp>
        <p:nvSpPr>
          <p:cNvPr id="131" name="Šipka doprava 130"/>
          <p:cNvSpPr/>
          <p:nvPr/>
        </p:nvSpPr>
        <p:spPr>
          <a:xfrm rot="14867129">
            <a:off x="3030974" y="3686544"/>
            <a:ext cx="2310844" cy="511569"/>
          </a:xfrm>
          <a:prstGeom prst="rightArrow">
            <a:avLst/>
          </a:prstGeom>
          <a:solidFill>
            <a:schemeClr val="accent4">
              <a:alpha val="35000"/>
            </a:scheme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horz" wrap="none" lIns="0" tIns="137160" rIns="182880" bIns="137160" anchor="ctr" anchorCtr="1"/>
          <a:lstStyle/>
          <a:p>
            <a:r>
              <a:rPr lang="cs-CZ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endParaRPr lang="cs-CZ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32" name="TextovéPole 131"/>
          <p:cNvSpPr txBox="1"/>
          <p:nvPr/>
        </p:nvSpPr>
        <p:spPr>
          <a:xfrm>
            <a:off x="3814426" y="3995772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1140 MW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7833593" y="4439508"/>
            <a:ext cx="1072887" cy="360000"/>
          </a:xfrm>
          <a:prstGeom prst="rightArrow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cs-CZ" sz="1200" dirty="0" err="1" smtClean="0">
                <a:solidFill>
                  <a:srgbClr val="008000"/>
                </a:solidFill>
              </a:rPr>
              <a:t>Trades</a:t>
            </a:r>
            <a:endParaRPr lang="cs-CZ" sz="1200" dirty="0">
              <a:solidFill>
                <a:srgbClr val="008000"/>
              </a:solidFill>
            </a:endParaRPr>
          </a:p>
        </p:txBody>
      </p:sp>
      <p:sp>
        <p:nvSpPr>
          <p:cNvPr id="135" name="Šipka doprava 134"/>
          <p:cNvSpPr/>
          <p:nvPr/>
        </p:nvSpPr>
        <p:spPr>
          <a:xfrm>
            <a:off x="7821366" y="4799508"/>
            <a:ext cx="1085114" cy="360000"/>
          </a:xfrm>
          <a:prstGeom prst="rightArrow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cs-CZ" sz="1200" dirty="0" err="1" smtClean="0">
                <a:solidFill>
                  <a:schemeClr val="accent4">
                    <a:lumMod val="75000"/>
                  </a:schemeClr>
                </a:solidFill>
              </a:rPr>
              <a:t>Redispatching</a:t>
            </a:r>
            <a:endParaRPr lang="cs-CZ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6" name="Šipka doprava 135"/>
          <p:cNvSpPr/>
          <p:nvPr/>
        </p:nvSpPr>
        <p:spPr>
          <a:xfrm>
            <a:off x="7833593" y="5159508"/>
            <a:ext cx="1072887" cy="36000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cs-CZ" sz="1200" dirty="0" smtClean="0">
                <a:solidFill>
                  <a:srgbClr val="FF0000"/>
                </a:solidFill>
              </a:rPr>
              <a:t>Reality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147" name="Šipka doprava 146"/>
          <p:cNvSpPr/>
          <p:nvPr/>
        </p:nvSpPr>
        <p:spPr>
          <a:xfrm rot="10800000">
            <a:off x="4083574" y="2456347"/>
            <a:ext cx="1497553" cy="437371"/>
          </a:xfrm>
          <a:prstGeom prst="rightArrow">
            <a:avLst/>
          </a:prstGeom>
          <a:solidFill>
            <a:schemeClr val="accent4">
              <a:alpha val="35000"/>
            </a:scheme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horz" wrap="none" lIns="0" tIns="137160" rIns="182880" bIns="137160" anchor="ctr" anchorCtr="1"/>
          <a:lstStyle/>
          <a:p>
            <a:r>
              <a:rPr lang="cs-CZ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endParaRPr lang="cs-CZ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48" name="TextovéPole 147"/>
          <p:cNvSpPr txBox="1"/>
          <p:nvPr/>
        </p:nvSpPr>
        <p:spPr>
          <a:xfrm>
            <a:off x="4507509" y="2495011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600 MW</a:t>
            </a:r>
            <a:endParaRPr lang="cs-CZ" b="1" dirty="0">
              <a:solidFill>
                <a:srgbClr val="7030A0"/>
              </a:solidFill>
            </a:endParaRPr>
          </a:p>
        </p:txBody>
      </p:sp>
      <p:grpSp>
        <p:nvGrpSpPr>
          <p:cNvPr id="23" name="Skupina 14"/>
          <p:cNvGrpSpPr/>
          <p:nvPr/>
        </p:nvGrpSpPr>
        <p:grpSpPr>
          <a:xfrm>
            <a:off x="7920000" y="3933056"/>
            <a:ext cx="986480" cy="431560"/>
            <a:chOff x="8028384" y="2513136"/>
            <a:chExt cx="986480" cy="431560"/>
          </a:xfrm>
        </p:grpSpPr>
        <p:sp>
          <p:nvSpPr>
            <p:cNvPr id="150" name="TextovéPole 149"/>
            <p:cNvSpPr txBox="1"/>
            <p:nvPr/>
          </p:nvSpPr>
          <p:spPr>
            <a:xfrm>
              <a:off x="8028384" y="2513136"/>
              <a:ext cx="98648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/>
                <a:t>D-1Balance</a:t>
              </a:r>
              <a:endParaRPr lang="cs-CZ" sz="1400" b="1" dirty="0"/>
            </a:p>
          </p:txBody>
        </p:sp>
        <p:sp>
          <p:nvSpPr>
            <p:cNvPr id="151" name="TextovéPole 150"/>
            <p:cNvSpPr txBox="1"/>
            <p:nvPr/>
          </p:nvSpPr>
          <p:spPr>
            <a:xfrm>
              <a:off x="8028384" y="2729252"/>
              <a:ext cx="986480" cy="215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/>
                <a:t>ID Balance</a:t>
              </a:r>
              <a:endParaRPr lang="cs-CZ" sz="1400" b="1" dirty="0"/>
            </a:p>
          </p:txBody>
        </p:sp>
      </p:grpSp>
      <p:sp>
        <p:nvSpPr>
          <p:cNvPr id="12" name="Zaoblený obdélníkový popisek 11"/>
          <p:cNvSpPr/>
          <p:nvPr/>
        </p:nvSpPr>
        <p:spPr>
          <a:xfrm>
            <a:off x="5922327" y="1527788"/>
            <a:ext cx="1727178" cy="925252"/>
          </a:xfrm>
          <a:prstGeom prst="wedgeRoundRectCallout">
            <a:avLst>
              <a:gd name="adj1" fmla="val -50147"/>
              <a:gd name="adj2" fmla="val 7603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400" dirty="0" err="1" smtClean="0"/>
              <a:t>During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day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redispatching</a:t>
            </a:r>
            <a:r>
              <a:rPr lang="cs-CZ" sz="1400" dirty="0" smtClean="0"/>
              <a:t> </a:t>
            </a:r>
            <a:r>
              <a:rPr lang="cs-CZ" sz="1400" dirty="0" err="1" smtClean="0"/>
              <a:t>was</a:t>
            </a:r>
            <a:r>
              <a:rPr lang="cs-CZ" sz="1400" dirty="0" smtClean="0"/>
              <a:t> </a:t>
            </a:r>
            <a:r>
              <a:rPr lang="cs-CZ" sz="1400" dirty="0" err="1" smtClean="0"/>
              <a:t>between</a:t>
            </a:r>
            <a:r>
              <a:rPr lang="cs-CZ" sz="1400" dirty="0" smtClean="0"/>
              <a:t> 300 – 1000 MW</a:t>
            </a:r>
            <a:endParaRPr lang="cs-CZ" sz="1400" dirty="0"/>
          </a:p>
        </p:txBody>
      </p:sp>
      <p:grpSp>
        <p:nvGrpSpPr>
          <p:cNvPr id="24" name="Skupina 4"/>
          <p:cNvGrpSpPr/>
          <p:nvPr/>
        </p:nvGrpSpPr>
        <p:grpSpPr>
          <a:xfrm>
            <a:off x="1656000" y="2052000"/>
            <a:ext cx="5040536" cy="3452669"/>
            <a:chOff x="1651472" y="2044053"/>
            <a:chExt cx="5040536" cy="3452669"/>
          </a:xfrm>
        </p:grpSpPr>
        <p:sp>
          <p:nvSpPr>
            <p:cNvPr id="2" name="TextovéPole 1"/>
            <p:cNvSpPr txBox="1"/>
            <p:nvPr/>
          </p:nvSpPr>
          <p:spPr>
            <a:xfrm>
              <a:off x="3682517" y="2384891"/>
              <a:ext cx="7920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/>
                <a:t>7570 MW</a:t>
              </a:r>
              <a:endParaRPr lang="cs-CZ" sz="1400" b="1" dirty="0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2666253" y="2044053"/>
              <a:ext cx="7920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/>
                <a:t>1350 MW</a:t>
              </a:r>
              <a:endParaRPr lang="cs-CZ" sz="1400" b="1" dirty="0"/>
            </a:p>
          </p:txBody>
        </p:sp>
        <p:sp>
          <p:nvSpPr>
            <p:cNvPr id="115" name="TextovéPole 114"/>
            <p:cNvSpPr txBox="1"/>
            <p:nvPr/>
          </p:nvSpPr>
          <p:spPr>
            <a:xfrm>
              <a:off x="1651472" y="2916802"/>
              <a:ext cx="7920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/>
                <a:t>3890 MW</a:t>
              </a:r>
              <a:endParaRPr lang="cs-CZ" sz="1400" b="1" dirty="0"/>
            </a:p>
          </p:txBody>
        </p:sp>
        <p:sp>
          <p:nvSpPr>
            <p:cNvPr id="125" name="TextovéPole 124"/>
            <p:cNvSpPr txBox="1"/>
            <p:nvPr/>
          </p:nvSpPr>
          <p:spPr>
            <a:xfrm>
              <a:off x="2152024" y="4240053"/>
              <a:ext cx="7920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>
                  <a:solidFill>
                    <a:srgbClr val="FF0000"/>
                  </a:solidFill>
                </a:rPr>
                <a:t>-2440 MW</a:t>
              </a:r>
              <a:endParaRPr lang="cs-CZ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6" name="TextovéPole 125"/>
            <p:cNvSpPr txBox="1"/>
            <p:nvPr/>
          </p:nvSpPr>
          <p:spPr>
            <a:xfrm>
              <a:off x="5779525" y="2628594"/>
              <a:ext cx="7920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/>
                <a:t>110 MW</a:t>
              </a:r>
              <a:endParaRPr lang="cs-CZ" sz="1400" b="1" dirty="0"/>
            </a:p>
          </p:txBody>
        </p:sp>
        <p:sp>
          <p:nvSpPr>
            <p:cNvPr id="127" name="TextovéPole 126"/>
            <p:cNvSpPr txBox="1"/>
            <p:nvPr/>
          </p:nvSpPr>
          <p:spPr>
            <a:xfrm>
              <a:off x="4386451" y="3709085"/>
              <a:ext cx="7920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/>
                <a:t>390 MW</a:t>
              </a:r>
              <a:endParaRPr lang="cs-CZ" sz="1400" b="1" dirty="0"/>
            </a:p>
          </p:txBody>
        </p:sp>
        <p:sp>
          <p:nvSpPr>
            <p:cNvPr id="128" name="TextovéPole 127"/>
            <p:cNvSpPr txBox="1"/>
            <p:nvPr/>
          </p:nvSpPr>
          <p:spPr>
            <a:xfrm>
              <a:off x="4007866" y="4973747"/>
              <a:ext cx="7920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>
                  <a:solidFill>
                    <a:srgbClr val="FF0000"/>
                  </a:solidFill>
                </a:rPr>
                <a:t>-4700 MW</a:t>
              </a:r>
              <a:endParaRPr lang="cs-CZ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3" name="TextovéPole 132"/>
            <p:cNvSpPr txBox="1"/>
            <p:nvPr/>
          </p:nvSpPr>
          <p:spPr>
            <a:xfrm>
              <a:off x="5900008" y="4285729"/>
              <a:ext cx="7920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>
                  <a:solidFill>
                    <a:srgbClr val="FF0000"/>
                  </a:solidFill>
                </a:rPr>
                <a:t>-510 MW</a:t>
              </a:r>
              <a:endParaRPr lang="cs-CZ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4" name="TextovéPole 133"/>
            <p:cNvSpPr txBox="1"/>
            <p:nvPr/>
          </p:nvSpPr>
          <p:spPr>
            <a:xfrm>
              <a:off x="5780152" y="5281278"/>
              <a:ext cx="79200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>
                  <a:solidFill>
                    <a:srgbClr val="FF0000"/>
                  </a:solidFill>
                </a:rPr>
                <a:t>-2300 MW</a:t>
              </a:r>
              <a:endParaRPr lang="cs-CZ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Skupina 136"/>
          <p:cNvGrpSpPr/>
          <p:nvPr/>
        </p:nvGrpSpPr>
        <p:grpSpPr>
          <a:xfrm>
            <a:off x="1656000" y="2268000"/>
            <a:ext cx="5040536" cy="3452669"/>
            <a:chOff x="1651472" y="2044053"/>
            <a:chExt cx="5040536" cy="3452669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3682517" y="2384891"/>
              <a:ext cx="792000" cy="215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/>
                <a:t>5700 MW</a:t>
              </a:r>
              <a:endParaRPr lang="cs-CZ" sz="1400" b="1" dirty="0"/>
            </a:p>
          </p:txBody>
        </p:sp>
        <p:sp>
          <p:nvSpPr>
            <p:cNvPr id="139" name="TextovéPole 138"/>
            <p:cNvSpPr txBox="1"/>
            <p:nvPr/>
          </p:nvSpPr>
          <p:spPr>
            <a:xfrm>
              <a:off x="2666253" y="2044053"/>
              <a:ext cx="792000" cy="215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>
                  <a:solidFill>
                    <a:srgbClr val="FF0000"/>
                  </a:solidFill>
                </a:rPr>
                <a:t>-830 MW</a:t>
              </a:r>
              <a:endParaRPr lang="cs-CZ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TextovéPole 139"/>
            <p:cNvSpPr txBox="1"/>
            <p:nvPr/>
          </p:nvSpPr>
          <p:spPr>
            <a:xfrm>
              <a:off x="1651472" y="2916802"/>
              <a:ext cx="792000" cy="215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/>
                <a:t>5100 MW</a:t>
              </a:r>
              <a:endParaRPr lang="cs-CZ" sz="1400" b="1" dirty="0"/>
            </a:p>
          </p:txBody>
        </p:sp>
        <p:sp>
          <p:nvSpPr>
            <p:cNvPr id="141" name="TextovéPole 140"/>
            <p:cNvSpPr txBox="1"/>
            <p:nvPr/>
          </p:nvSpPr>
          <p:spPr>
            <a:xfrm>
              <a:off x="2152024" y="4240053"/>
              <a:ext cx="792000" cy="215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>
                  <a:solidFill>
                    <a:srgbClr val="FF0000"/>
                  </a:solidFill>
                </a:rPr>
                <a:t>-1580 MW</a:t>
              </a:r>
              <a:endParaRPr lang="cs-CZ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2" name="TextovéPole 141"/>
            <p:cNvSpPr txBox="1"/>
            <p:nvPr/>
          </p:nvSpPr>
          <p:spPr>
            <a:xfrm>
              <a:off x="5779525" y="2628594"/>
              <a:ext cx="792000" cy="215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/>
                <a:t>7</a:t>
              </a:r>
              <a:r>
                <a:rPr lang="cs-CZ" sz="1400" b="1" dirty="0" smtClean="0"/>
                <a:t>10 MW</a:t>
              </a:r>
              <a:endParaRPr lang="cs-CZ" sz="1400" b="1" dirty="0"/>
            </a:p>
          </p:txBody>
        </p:sp>
        <p:sp>
          <p:nvSpPr>
            <p:cNvPr id="143" name="TextovéPole 142"/>
            <p:cNvSpPr txBox="1"/>
            <p:nvPr/>
          </p:nvSpPr>
          <p:spPr>
            <a:xfrm>
              <a:off x="4386451" y="3709085"/>
              <a:ext cx="792000" cy="215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/>
                <a:t>720 MW</a:t>
              </a:r>
              <a:endParaRPr lang="cs-CZ" sz="1400" b="1" dirty="0"/>
            </a:p>
          </p:txBody>
        </p:sp>
        <p:sp>
          <p:nvSpPr>
            <p:cNvPr id="144" name="TextovéPole 143"/>
            <p:cNvSpPr txBox="1"/>
            <p:nvPr/>
          </p:nvSpPr>
          <p:spPr>
            <a:xfrm>
              <a:off x="4007866" y="4973747"/>
              <a:ext cx="792000" cy="215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>
                  <a:solidFill>
                    <a:srgbClr val="FF0000"/>
                  </a:solidFill>
                </a:rPr>
                <a:t>-2800 MW</a:t>
              </a:r>
              <a:endParaRPr lang="cs-CZ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5" name="TextovéPole 144"/>
            <p:cNvSpPr txBox="1"/>
            <p:nvPr/>
          </p:nvSpPr>
          <p:spPr>
            <a:xfrm>
              <a:off x="5900008" y="4285729"/>
              <a:ext cx="792000" cy="215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>
                  <a:solidFill>
                    <a:srgbClr val="FF0000"/>
                  </a:solidFill>
                </a:rPr>
                <a:t>-510 MW</a:t>
              </a:r>
              <a:endParaRPr lang="cs-CZ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6" name="TextovéPole 145"/>
            <p:cNvSpPr txBox="1"/>
            <p:nvPr/>
          </p:nvSpPr>
          <p:spPr>
            <a:xfrm>
              <a:off x="5780152" y="5281278"/>
              <a:ext cx="792000" cy="215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cs-CZ" sz="1400" b="1" dirty="0" smtClean="0">
                  <a:solidFill>
                    <a:srgbClr val="FF0000"/>
                  </a:solidFill>
                </a:rPr>
                <a:t>-2300 MW</a:t>
              </a:r>
              <a:endParaRPr lang="cs-CZ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2" name="Zaoblený obdélníkový popisek 151"/>
          <p:cNvSpPr/>
          <p:nvPr/>
        </p:nvSpPr>
        <p:spPr>
          <a:xfrm>
            <a:off x="5032339" y="5020158"/>
            <a:ext cx="1412376" cy="899215"/>
          </a:xfrm>
          <a:prstGeom prst="wedgeRoundRectCallout">
            <a:avLst>
              <a:gd name="adj1" fmla="val -70699"/>
              <a:gd name="adj2" fmla="val -5854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400" dirty="0" err="1" smtClean="0"/>
              <a:t>During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day</a:t>
            </a:r>
            <a:r>
              <a:rPr lang="cs-CZ" sz="1400" dirty="0" smtClean="0"/>
              <a:t> MRA  </a:t>
            </a:r>
            <a:r>
              <a:rPr lang="cs-CZ" sz="1400" dirty="0" err="1" smtClean="0"/>
              <a:t>was</a:t>
            </a:r>
            <a:r>
              <a:rPr lang="cs-CZ" sz="1400" dirty="0" smtClean="0"/>
              <a:t> </a:t>
            </a:r>
            <a:r>
              <a:rPr lang="cs-CZ" sz="1400" dirty="0" err="1" smtClean="0"/>
              <a:t>between</a:t>
            </a:r>
            <a:endParaRPr lang="cs-CZ" sz="1400" dirty="0" smtClean="0"/>
          </a:p>
          <a:p>
            <a:pPr algn="ctr"/>
            <a:r>
              <a:rPr lang="cs-CZ" sz="1400" dirty="0" smtClean="0"/>
              <a:t>640 – 1140 MW</a:t>
            </a:r>
            <a:endParaRPr lang="cs-CZ" sz="1400" dirty="0"/>
          </a:p>
        </p:txBody>
      </p:sp>
      <p:sp>
        <p:nvSpPr>
          <p:cNvPr id="153" name="Šipka doprava 152"/>
          <p:cNvSpPr/>
          <p:nvPr/>
        </p:nvSpPr>
        <p:spPr>
          <a:xfrm rot="18799119">
            <a:off x="2216151" y="3448244"/>
            <a:ext cx="1497553" cy="437371"/>
          </a:xfrm>
          <a:prstGeom prst="rightArrow">
            <a:avLst/>
          </a:prstGeom>
          <a:solidFill>
            <a:schemeClr val="accent4">
              <a:alpha val="35000"/>
            </a:scheme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horz" wrap="none" lIns="0" tIns="137160" rIns="182880" bIns="137160" anchor="ctr" anchorCtr="1"/>
          <a:lstStyle/>
          <a:p>
            <a:r>
              <a:rPr lang="cs-CZ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endParaRPr lang="cs-CZ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54" name="TextovéPole 153"/>
          <p:cNvSpPr txBox="1"/>
          <p:nvPr/>
        </p:nvSpPr>
        <p:spPr>
          <a:xfrm>
            <a:off x="2402359" y="3573154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5</a:t>
            </a:r>
            <a:r>
              <a:rPr lang="cs-CZ" b="1" dirty="0" smtClean="0">
                <a:solidFill>
                  <a:srgbClr val="7030A0"/>
                </a:solidFill>
              </a:rPr>
              <a:t>00 MW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55" name="Zaoblený obdélníkový popisek 154"/>
          <p:cNvSpPr/>
          <p:nvPr/>
        </p:nvSpPr>
        <p:spPr>
          <a:xfrm>
            <a:off x="1619672" y="4767531"/>
            <a:ext cx="1727178" cy="979716"/>
          </a:xfrm>
          <a:prstGeom prst="wedgeRoundRectCallout">
            <a:avLst>
              <a:gd name="adj1" fmla="val 3139"/>
              <a:gd name="adj2" fmla="val -1194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400" dirty="0" smtClean="0"/>
              <a:t>During the day the </a:t>
            </a:r>
            <a:r>
              <a:rPr lang="en-US" sz="1400" dirty="0" err="1" smtClean="0"/>
              <a:t>redispatching</a:t>
            </a:r>
            <a:r>
              <a:rPr lang="en-US" sz="1400" dirty="0" smtClean="0"/>
              <a:t> was between 200 – 870 MW</a:t>
            </a:r>
            <a:endParaRPr lang="en-US" sz="1400" dirty="0"/>
          </a:p>
        </p:txBody>
      </p:sp>
      <p:sp>
        <p:nvSpPr>
          <p:cNvPr id="156" name="Zaoblený obdélníkový popisek 155"/>
          <p:cNvSpPr/>
          <p:nvPr/>
        </p:nvSpPr>
        <p:spPr>
          <a:xfrm>
            <a:off x="52315" y="1628801"/>
            <a:ext cx="1630427" cy="4261568"/>
          </a:xfrm>
          <a:prstGeom prst="wedgeRoundRectCallout">
            <a:avLst>
              <a:gd name="adj1" fmla="val 119057"/>
              <a:gd name="adj2" fmla="val -304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400" b="1" dirty="0" smtClean="0"/>
              <a:t>TenneT: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Internal </a:t>
            </a:r>
            <a:r>
              <a:rPr lang="en-US" sz="1400" dirty="0" err="1" smtClean="0"/>
              <a:t>redispatching</a:t>
            </a:r>
            <a:r>
              <a:rPr lang="en-US" sz="1400" dirty="0" smtClean="0"/>
              <a:t> up to 600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</a:t>
            </a:r>
            <a:r>
              <a:rPr lang="cs-CZ" sz="1400" dirty="0" smtClean="0"/>
              <a:t>c</a:t>
            </a:r>
            <a:r>
              <a:rPr lang="en-US" sz="1400" dirty="0" err="1" smtClean="0"/>
              <a:t>onfiguration</a:t>
            </a:r>
            <a:r>
              <a:rPr lang="en-US" sz="1400" dirty="0" smtClean="0"/>
              <a:t> in substations: </a:t>
            </a:r>
            <a:r>
              <a:rPr lang="en-US" sz="1400" dirty="0" err="1" smtClean="0"/>
              <a:t>Conneforde</a:t>
            </a:r>
            <a:r>
              <a:rPr lang="en-US" sz="1400" dirty="0" smtClean="0"/>
              <a:t>, </a:t>
            </a:r>
            <a:r>
              <a:rPr lang="en-US" sz="1400" dirty="0" err="1" smtClean="0"/>
              <a:t>Landesbergen</a:t>
            </a:r>
            <a:r>
              <a:rPr lang="en-US" sz="1400" dirty="0" smtClean="0"/>
              <a:t>, </a:t>
            </a:r>
            <a:r>
              <a:rPr lang="en-US" sz="1400" dirty="0" err="1" smtClean="0"/>
              <a:t>EmdenB</a:t>
            </a:r>
            <a:r>
              <a:rPr lang="en-US" sz="1400" dirty="0" smtClean="0"/>
              <a:t>, </a:t>
            </a:r>
            <a:r>
              <a:rPr lang="en-US" sz="1400" dirty="0" err="1" smtClean="0"/>
              <a:t>Pleinting</a:t>
            </a:r>
            <a:r>
              <a:rPr lang="en-US" sz="1400" dirty="0" smtClean="0"/>
              <a:t>, </a:t>
            </a:r>
            <a:r>
              <a:rPr lang="en-US" sz="1400" dirty="0" err="1" smtClean="0"/>
              <a:t>Mecklar</a:t>
            </a:r>
            <a:r>
              <a:rPr lang="en-US" sz="1400" dirty="0" smtClean="0"/>
              <a:t>, </a:t>
            </a:r>
            <a:r>
              <a:rPr lang="en-US" sz="1400" dirty="0" err="1" smtClean="0"/>
              <a:t>Redwitz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Generation decrease in power plant </a:t>
            </a:r>
            <a:r>
              <a:rPr lang="en-US" sz="1400" dirty="0" err="1" smtClean="0"/>
              <a:t>Irsching</a:t>
            </a:r>
            <a:r>
              <a:rPr lang="en-US" sz="1400" dirty="0" smtClean="0"/>
              <a:t> to 0 as </a:t>
            </a:r>
            <a:r>
              <a:rPr lang="en-US" sz="1400" dirty="0" err="1" smtClean="0"/>
              <a:t>redispatching</a:t>
            </a:r>
            <a:r>
              <a:rPr lang="en-US" sz="1400" dirty="0" smtClean="0"/>
              <a:t> with APG</a:t>
            </a:r>
            <a:endParaRPr lang="en-US" sz="1400" dirty="0"/>
          </a:p>
        </p:txBody>
      </p:sp>
      <p:sp>
        <p:nvSpPr>
          <p:cNvPr id="157" name="Zaoblený obdélníkový popisek 156"/>
          <p:cNvSpPr/>
          <p:nvPr/>
        </p:nvSpPr>
        <p:spPr>
          <a:xfrm>
            <a:off x="6092920" y="1870621"/>
            <a:ext cx="1509408" cy="1668823"/>
          </a:xfrm>
          <a:prstGeom prst="wedgeRoundRectCallout">
            <a:avLst>
              <a:gd name="adj1" fmla="val -121810"/>
              <a:gd name="adj2" fmla="val 2593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400" b="1" dirty="0" smtClean="0"/>
              <a:t>PSE: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/>
              <a:t>Cancellation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intended</a:t>
            </a:r>
            <a:r>
              <a:rPr lang="cs-CZ" sz="1400" dirty="0" smtClean="0"/>
              <a:t> </a:t>
            </a:r>
            <a:r>
              <a:rPr lang="cs-CZ" sz="1400" dirty="0" err="1" smtClean="0"/>
              <a:t>works</a:t>
            </a:r>
            <a:r>
              <a:rPr lang="cs-CZ" sz="1400" dirty="0" smtClean="0"/>
              <a:t> on lines </a:t>
            </a:r>
            <a:r>
              <a:rPr lang="cs-CZ" sz="1400" dirty="0" err="1" smtClean="0"/>
              <a:t>Mikulowa-Lesniow</a:t>
            </a:r>
            <a:endParaRPr lang="cs-CZ" sz="1400" dirty="0"/>
          </a:p>
        </p:txBody>
      </p:sp>
      <p:sp>
        <p:nvSpPr>
          <p:cNvPr id="158" name="Zaoblený obdélníkový popisek 157"/>
          <p:cNvSpPr/>
          <p:nvPr/>
        </p:nvSpPr>
        <p:spPr>
          <a:xfrm>
            <a:off x="3924731" y="1876079"/>
            <a:ext cx="1593390" cy="988264"/>
          </a:xfrm>
          <a:prstGeom prst="wedgeRoundRectCallout">
            <a:avLst>
              <a:gd name="adj1" fmla="val -12765"/>
              <a:gd name="adj2" fmla="val 12196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400" b="1" dirty="0" smtClean="0"/>
              <a:t>ČEPS: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/>
              <a:t>Reconfiguration</a:t>
            </a:r>
            <a:r>
              <a:rPr lang="cs-CZ" sz="1400" dirty="0" smtClean="0"/>
              <a:t> in Hradec </a:t>
            </a:r>
            <a:r>
              <a:rPr lang="cs-CZ" sz="1400" dirty="0" err="1" smtClean="0"/>
              <a:t>substation</a:t>
            </a:r>
            <a:endParaRPr lang="cs-CZ" sz="1400" dirty="0"/>
          </a:p>
        </p:txBody>
      </p:sp>
      <p:sp>
        <p:nvSpPr>
          <p:cNvPr id="137" name="Title 3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Driving forces: congestion management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553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64" grpId="0" animBg="1"/>
      <p:bldP spid="64665" grpId="0" animBg="1"/>
      <p:bldP spid="9" grpId="0" build="allAtOnce"/>
      <p:bldP spid="11" grpId="0"/>
      <p:bldP spid="11" grpId="1"/>
      <p:bldP spid="111" grpId="0"/>
      <p:bldP spid="111" grpId="1"/>
      <p:bldP spid="112" grpId="0"/>
      <p:bldP spid="112" grpId="1"/>
      <p:bldP spid="113" grpId="0"/>
      <p:bldP spid="113" grpId="1"/>
      <p:bldP spid="4" grpId="0" animBg="1"/>
      <p:bldP spid="4" grpId="1" animBg="1"/>
      <p:bldP spid="123" grpId="0"/>
      <p:bldP spid="124" grpId="0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/>
      <p:bldP spid="132" grpId="1"/>
      <p:bldP spid="147" grpId="0" animBg="1"/>
      <p:bldP spid="147" grpId="1" animBg="1"/>
      <p:bldP spid="148" grpId="0"/>
      <p:bldP spid="148" grpId="1"/>
      <p:bldP spid="12" grpId="0" animBg="1"/>
      <p:bldP spid="12" grpId="1" animBg="1"/>
      <p:bldP spid="152" grpId="0" animBg="1"/>
      <p:bldP spid="152" grpId="1" animBg="1"/>
      <p:bldP spid="153" grpId="0" animBg="1"/>
      <p:bldP spid="153" grpId="1" animBg="1"/>
      <p:bldP spid="154" grpId="0"/>
      <p:bldP spid="154" grpId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ýroba_Německo_listopad20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0720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Generation pattern in Germany</a:t>
            </a:r>
            <a:endParaRPr lang="cs-CZ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The new faces of electrical power networks coordination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 smtClean="0"/>
              <a:t>Thank you for attention</a:t>
            </a:r>
          </a:p>
          <a:p>
            <a:pPr algn="l"/>
            <a:r>
              <a:rPr lang="cs-CZ" dirty="0" smtClean="0"/>
              <a:t>Miroslav Vrba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6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European meshed grid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an </a:t>
            </a:r>
            <a:r>
              <a:rPr lang="en-US" sz="4800" b="1" dirty="0" smtClean="0"/>
              <a:t>advantage or disadvantage ?</a:t>
            </a:r>
            <a:endParaRPr lang="cs-CZ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28667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The new faces </a:t>
            </a:r>
            <a:r>
              <a:rPr lang="cs-CZ" sz="4000" b="1" dirty="0" smtClean="0"/>
              <a:t>of electrical power networks coordination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52475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1"/>
            <a:ext cx="9144000" cy="591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0" y="1438274"/>
            <a:ext cx="9098570" cy="54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Traditionally and newly needed relationship among market players</a:t>
            </a:r>
            <a:endParaRPr lang="cs-CZ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22972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How to tackle compexity ?</a:t>
            </a:r>
            <a:endParaRPr lang="cs-CZ" sz="4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3037"/>
            <a:ext cx="91440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smtClean="0"/>
              <a:t>How to keep lights on</a:t>
            </a:r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50"/>
            <a:ext cx="9111381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Regional Operational Centre vs Regional Security Coordinators</a:t>
            </a:r>
            <a:endParaRPr lang="cs-CZ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390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new faces of electrical power networks coordination</vt:lpstr>
      <vt:lpstr>European meshed grid an advantage or disadvantage ?</vt:lpstr>
      <vt:lpstr>The new faces of electrical power networks coordination</vt:lpstr>
      <vt:lpstr>Slide 4</vt:lpstr>
      <vt:lpstr>Slide 5</vt:lpstr>
      <vt:lpstr>Traditionally and newly needed relationship among market players</vt:lpstr>
      <vt:lpstr>How to tackle compexity ?</vt:lpstr>
      <vt:lpstr>How to keep lights on</vt:lpstr>
      <vt:lpstr>Regional Operational Centre vs Regional Security Coordinators</vt:lpstr>
      <vt:lpstr>Slide 10</vt:lpstr>
      <vt:lpstr>Slide 11</vt:lpstr>
      <vt:lpstr>RSCs support TSOs in operational planning</vt:lpstr>
      <vt:lpstr>Driving forces: stressed situations</vt:lpstr>
      <vt:lpstr>Driving forces: decarbonisation</vt:lpstr>
      <vt:lpstr>Driving forces: market development</vt:lpstr>
      <vt:lpstr>German – Austrian bidding zone – pioneer or relic of European market integration ?</vt:lpstr>
      <vt:lpstr>Driving forces: congestion management</vt:lpstr>
      <vt:lpstr>Generation pattern in Germany</vt:lpstr>
      <vt:lpstr>The new faces of electrical power networks coordination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Khaacka</dc:creator>
  <cp:lastModifiedBy>Khaacka</cp:lastModifiedBy>
  <cp:revision>32</cp:revision>
  <dcterms:created xsi:type="dcterms:W3CDTF">2017-10-24T08:22:38Z</dcterms:created>
  <dcterms:modified xsi:type="dcterms:W3CDTF">2017-11-19T16:29:42Z</dcterms:modified>
</cp:coreProperties>
</file>