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70" r:id="rId9"/>
    <p:sldId id="271" r:id="rId10"/>
    <p:sldId id="272" r:id="rId11"/>
    <p:sldId id="273" r:id="rId12"/>
    <p:sldId id="263" r:id="rId13"/>
    <p:sldId id="264" r:id="rId14"/>
    <p:sldId id="274" r:id="rId15"/>
    <p:sldId id="275" r:id="rId16"/>
    <p:sldId id="276" r:id="rId17"/>
    <p:sldId id="277" r:id="rId18"/>
    <p:sldId id="266" r:id="rId19"/>
    <p:sldId id="268" r:id="rId20"/>
    <p:sldId id="267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5" autoAdjust="0"/>
    <p:restoredTop sz="94660"/>
  </p:normalViewPr>
  <p:slideViewPr>
    <p:cSldViewPr>
      <p:cViewPr>
        <p:scale>
          <a:sx n="60" d="100"/>
          <a:sy n="60" d="100"/>
        </p:scale>
        <p:origin x="-1632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14.5.2013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14.5.2013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14.5.2013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14.5.2013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élní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14.5.2013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14.5.2013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14.5.2013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14.5.2013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14.5.2013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élní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14.5.2013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14.5.2013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14.5.2013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wip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11" Type="http://schemas.openxmlformats.org/officeDocument/2006/relationships/image" Target="../media/image11.emf"/><Relationship Id="rId5" Type="http://schemas.openxmlformats.org/officeDocument/2006/relationships/image" Target="../media/image5.jpeg"/><Relationship Id="rId10" Type="http://schemas.openxmlformats.org/officeDocument/2006/relationships/image" Target="../media/image10.emf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aplikace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69368" y="3744615"/>
            <a:ext cx="6400800" cy="1752600"/>
          </a:xfrm>
        </p:spPr>
        <p:txBody>
          <a:bodyPr/>
          <a:lstStyle/>
          <a:p>
            <a:r>
              <a:rPr lang="cs-CZ" sz="3200" dirty="0" err="1" smtClean="0"/>
              <a:t>Application</a:t>
            </a:r>
            <a:r>
              <a:rPr lang="cs-CZ" sz="3200" dirty="0" smtClean="0"/>
              <a:t> to RES</a:t>
            </a:r>
          </a:p>
          <a:p>
            <a:r>
              <a:rPr lang="cs-CZ" sz="2400" dirty="0" smtClean="0"/>
              <a:t>Fabian </a:t>
            </a:r>
            <a:r>
              <a:rPr lang="cs-CZ" sz="2400" dirty="0" err="1" smtClean="0"/>
              <a:t>Moisl</a:t>
            </a:r>
            <a:endParaRPr lang="cs-CZ" sz="2400" dirty="0" smtClean="0"/>
          </a:p>
          <a:p>
            <a:r>
              <a:rPr lang="cs-CZ" sz="2400" dirty="0" smtClean="0"/>
              <a:t>Jiří Smetana</a:t>
            </a: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988840"/>
            <a:ext cx="7772400" cy="1470025"/>
          </a:xfrm>
        </p:spPr>
        <p:txBody>
          <a:bodyPr/>
          <a:lstStyle/>
          <a:p>
            <a:r>
              <a:rPr lang="cs-CZ" dirty="0" err="1" smtClean="0"/>
              <a:t>Hydrogen</a:t>
            </a:r>
            <a:r>
              <a:rPr lang="cs-CZ" dirty="0" smtClean="0"/>
              <a:t> </a:t>
            </a:r>
            <a:r>
              <a:rPr lang="cs-CZ" dirty="0" err="1" smtClean="0"/>
              <a:t>Storage</a:t>
            </a:r>
            <a:r>
              <a:rPr lang="cs-CZ" dirty="0" smtClean="0"/>
              <a:t> Technology</a:t>
            </a:r>
            <a:endParaRPr lang="de-DE" dirty="0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" y="512763"/>
            <a:ext cx="32194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0"/>
            <a:ext cx="14097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291" name="Group 3"/>
          <p:cNvGrpSpPr>
            <a:grpSpLocks noChangeAspect="1"/>
          </p:cNvGrpSpPr>
          <p:nvPr/>
        </p:nvGrpSpPr>
        <p:grpSpPr bwMode="auto">
          <a:xfrm>
            <a:off x="1259632" y="5589240"/>
            <a:ext cx="6483350" cy="731837"/>
            <a:chOff x="3098" y="9309"/>
            <a:chExt cx="5704" cy="643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059" y="9362"/>
              <a:ext cx="743" cy="5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5" name="rg_hi" descr="https://encrypted-tbn2.gstatic.com/images?q=tbn:ANd9GcQG-ipGy7VZtkHuMs5_LUd0UXRO5t8bZR9dMv3ez8w1oV9zZrpSt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480" y="9338"/>
              <a:ext cx="563" cy="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862" y="9365"/>
              <a:ext cx="715" cy="5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613" y="9309"/>
              <a:ext cx="793" cy="5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0" name="Obrázek 10" descr="logo3.gi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098" y="9338"/>
              <a:ext cx="1969" cy="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rg_hi" descr="https://encrypted-tbn1.gstatic.com/images?q=tbn:ANd9GcQLLLh-giuY_dUkCsrGTZuWzFHeayrg0ZC5Xs7XBx5fh3PCR-Z4m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161" y="9356"/>
              <a:ext cx="579" cy="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51920" y="188640"/>
            <a:ext cx="10477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64088" y="188640"/>
            <a:ext cx="123825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Public gas distribution system</a:t>
            </a:r>
            <a:br>
              <a:rPr lang="en-AU" dirty="0" smtClean="0"/>
            </a:br>
            <a:r>
              <a:rPr lang="en-AU" dirty="0" smtClean="0"/>
              <a:t>as hydrogen storage</a:t>
            </a:r>
            <a:endParaRPr lang="en-AU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AU" dirty="0" smtClean="0"/>
          </a:p>
          <a:p>
            <a:r>
              <a:rPr lang="en-AU" sz="2800" dirty="0" smtClean="0"/>
              <a:t>Feed in pure hydrogen  &gt; to what amount?</a:t>
            </a:r>
          </a:p>
          <a:p>
            <a:r>
              <a:rPr lang="en-AU" sz="2800" dirty="0" smtClean="0"/>
              <a:t>Use hydrogen to produce synthesized methane (Sabatier-process)</a:t>
            </a:r>
          </a:p>
          <a:p>
            <a:pPr marL="0" indent="0" algn="ctr">
              <a:buNone/>
            </a:pPr>
            <a:r>
              <a:rPr lang="en-US" sz="2800" dirty="0" smtClean="0"/>
              <a:t>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</a:t>
            </a:r>
            <a:r>
              <a:rPr lang="en-US" sz="2800" dirty="0"/>
              <a:t>+ 4H</a:t>
            </a:r>
            <a:r>
              <a:rPr lang="en-US" sz="2800" baseline="-25000" dirty="0"/>
              <a:t>2</a:t>
            </a:r>
            <a:r>
              <a:rPr lang="en-US" sz="2800" dirty="0"/>
              <a:t> </a:t>
            </a:r>
            <a:r>
              <a:rPr lang="en-US" sz="2800" dirty="0" err="1">
                <a:latin typeface="Wingdings"/>
              </a:rPr>
              <a:t>è</a:t>
            </a:r>
            <a:r>
              <a:rPr lang="en-US" sz="2800" dirty="0"/>
              <a:t> CH</a:t>
            </a:r>
            <a:r>
              <a:rPr lang="en-US" sz="2800" baseline="-25000" dirty="0"/>
              <a:t>4</a:t>
            </a:r>
            <a:r>
              <a:rPr lang="en-US" sz="2800" dirty="0"/>
              <a:t> + 2H</a:t>
            </a:r>
            <a:r>
              <a:rPr lang="en-US" sz="2800" baseline="-25000" dirty="0"/>
              <a:t>2</a:t>
            </a:r>
            <a:r>
              <a:rPr lang="en-US" sz="2800" dirty="0"/>
              <a:t>O</a:t>
            </a:r>
            <a:endParaRPr lang="de-DE" sz="2800" dirty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68610" name="Picture 2" descr="http://static.ddmcdn.com/gif/frozen-fuel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933056"/>
            <a:ext cx="2736304" cy="2736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3355992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Sabatier-process</a:t>
            </a:r>
            <a:endParaRPr lang="en-AU" dirty="0"/>
          </a:p>
        </p:txBody>
      </p:sp>
      <p:pic>
        <p:nvPicPr>
          <p:cNvPr id="5" name="Bild 4" descr="31225.res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34" t="16885" r="1"/>
          <a:stretch/>
        </p:blipFill>
        <p:spPr>
          <a:xfrm>
            <a:off x="1248585" y="1417638"/>
            <a:ext cx="6494455" cy="491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988854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Hybrid </a:t>
            </a:r>
            <a:r>
              <a:rPr lang="cs-CZ" dirty="0" err="1" smtClean="0"/>
              <a:t>Power</a:t>
            </a:r>
            <a:r>
              <a:rPr lang="cs-CZ" dirty="0" smtClean="0"/>
              <a:t> </a:t>
            </a:r>
            <a:r>
              <a:rPr lang="cs-CZ" dirty="0" err="1" smtClean="0"/>
              <a:t>Plant</a:t>
            </a:r>
            <a:r>
              <a:rPr lang="cs-CZ" dirty="0" smtClean="0"/>
              <a:t> </a:t>
            </a:r>
            <a:r>
              <a:rPr lang="cs-CZ" dirty="0" err="1" smtClean="0"/>
              <a:t>Prenzlau</a:t>
            </a:r>
            <a:endParaRPr lang="de-DE" dirty="0"/>
          </a:p>
        </p:txBody>
      </p:sp>
      <p:pic>
        <p:nvPicPr>
          <p:cNvPr id="4098" name="obrázek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2"/>
            <a:ext cx="7411385" cy="4859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Hybrid </a:t>
            </a:r>
            <a:r>
              <a:rPr lang="cs-CZ" dirty="0" err="1" smtClean="0"/>
              <a:t>Power</a:t>
            </a:r>
            <a:r>
              <a:rPr lang="cs-CZ" dirty="0" smtClean="0"/>
              <a:t> </a:t>
            </a:r>
            <a:r>
              <a:rPr lang="cs-CZ" dirty="0" err="1" smtClean="0"/>
              <a:t>Plant</a:t>
            </a:r>
            <a:r>
              <a:rPr lang="cs-CZ" dirty="0" smtClean="0"/>
              <a:t> </a:t>
            </a:r>
            <a:r>
              <a:rPr lang="cs-CZ" dirty="0" err="1" smtClean="0"/>
              <a:t>Prenzlau</a:t>
            </a:r>
            <a:endParaRPr lang="de-D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6000 kW</a:t>
            </a:r>
          </a:p>
          <a:p>
            <a:r>
              <a:rPr lang="cs-CZ" dirty="0" smtClean="0"/>
              <a:t>No </a:t>
            </a:r>
            <a:r>
              <a:rPr lang="cs-CZ" dirty="0" err="1" smtClean="0"/>
              <a:t>fuel</a:t>
            </a:r>
            <a:r>
              <a:rPr lang="cs-CZ" dirty="0" smtClean="0"/>
              <a:t> </a:t>
            </a:r>
            <a:r>
              <a:rPr lang="cs-CZ" dirty="0" err="1" smtClean="0"/>
              <a:t>cells</a:t>
            </a:r>
            <a:r>
              <a:rPr lang="cs-CZ" dirty="0" smtClean="0"/>
              <a:t>, no </a:t>
            </a:r>
            <a:r>
              <a:rPr lang="cs-CZ" dirty="0" err="1" smtClean="0"/>
              <a:t>battery</a:t>
            </a:r>
            <a:endParaRPr lang="cs-CZ" dirty="0" smtClean="0"/>
          </a:p>
          <a:p>
            <a:r>
              <a:rPr lang="cs-CZ" dirty="0" err="1" smtClean="0"/>
              <a:t>Alkaline</a:t>
            </a:r>
            <a:r>
              <a:rPr lang="cs-CZ" dirty="0" smtClean="0"/>
              <a:t> </a:t>
            </a:r>
            <a:r>
              <a:rPr lang="cs-CZ" dirty="0" err="1" smtClean="0"/>
              <a:t>electrolyzer</a:t>
            </a:r>
            <a:r>
              <a:rPr lang="cs-CZ" dirty="0" smtClean="0"/>
              <a:t> (85% </a:t>
            </a:r>
            <a:r>
              <a:rPr lang="cs-CZ" dirty="0" err="1" smtClean="0"/>
              <a:t>efficiency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Compressed</a:t>
            </a:r>
            <a:r>
              <a:rPr lang="cs-CZ" dirty="0" smtClean="0"/>
              <a:t> </a:t>
            </a:r>
            <a:r>
              <a:rPr lang="cs-CZ" dirty="0" err="1" smtClean="0"/>
              <a:t>hydrogen</a:t>
            </a:r>
            <a:r>
              <a:rPr lang="cs-CZ" dirty="0" smtClean="0"/>
              <a:t> </a:t>
            </a:r>
            <a:r>
              <a:rPr lang="cs-CZ" dirty="0" err="1" smtClean="0"/>
              <a:t>gas</a:t>
            </a:r>
            <a:r>
              <a:rPr lang="cs-CZ" dirty="0" smtClean="0"/>
              <a:t> </a:t>
            </a:r>
            <a:r>
              <a:rPr lang="cs-CZ" dirty="0" err="1" smtClean="0"/>
              <a:t>storage</a:t>
            </a:r>
            <a:endParaRPr lang="cs-CZ" dirty="0" smtClean="0"/>
          </a:p>
          <a:p>
            <a:r>
              <a:rPr lang="cs-CZ" dirty="0" smtClean="0"/>
              <a:t>21 </a:t>
            </a:r>
            <a:r>
              <a:rPr lang="cs-CZ" dirty="0" err="1" smtClean="0"/>
              <a:t>Million</a:t>
            </a:r>
            <a:r>
              <a:rPr lang="cs-CZ" dirty="0" smtClean="0"/>
              <a:t> euro </a:t>
            </a:r>
            <a:r>
              <a:rPr lang="cs-CZ" dirty="0" err="1" smtClean="0"/>
              <a:t>investment</a:t>
            </a:r>
            <a:endParaRPr lang="cs-CZ" dirty="0" smtClean="0"/>
          </a:p>
          <a:p>
            <a:r>
              <a:rPr lang="cs-CZ" dirty="0" smtClean="0"/>
              <a:t>1MW </a:t>
            </a:r>
            <a:r>
              <a:rPr lang="cs-CZ" dirty="0" err="1" smtClean="0"/>
              <a:t>for</a:t>
            </a:r>
            <a:r>
              <a:rPr lang="cs-CZ" dirty="0" smtClean="0"/>
              <a:t> 3.5 </a:t>
            </a:r>
            <a:r>
              <a:rPr lang="cs-CZ" dirty="0" err="1" smtClean="0"/>
              <a:t>Million</a:t>
            </a:r>
            <a:r>
              <a:rPr lang="cs-CZ" dirty="0" smtClean="0"/>
              <a:t> euro vs. 1 – 1.5 </a:t>
            </a:r>
            <a:r>
              <a:rPr lang="cs-CZ" dirty="0" err="1" smtClean="0"/>
              <a:t>Million</a:t>
            </a:r>
            <a:r>
              <a:rPr lang="cs-CZ" dirty="0" smtClean="0"/>
              <a:t> euro (</a:t>
            </a:r>
            <a:r>
              <a:rPr lang="cs-CZ" dirty="0" err="1" smtClean="0"/>
              <a:t>gas</a:t>
            </a:r>
            <a:r>
              <a:rPr lang="cs-CZ" dirty="0" smtClean="0"/>
              <a:t>, </a:t>
            </a:r>
            <a:r>
              <a:rPr lang="cs-CZ" dirty="0" err="1" smtClean="0"/>
              <a:t>coal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de-DE" dirty="0"/>
          </a:p>
        </p:txBody>
      </p:sp>
      <p:pic>
        <p:nvPicPr>
          <p:cNvPr id="65538" name="Picture 2" descr="http://www.wingsch.net/wp-content/plugins/image-shadow/cache/09ed9ce866349ddc84c75e4b0aa4ad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247564"/>
            <a:ext cx="4281686" cy="248505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RH2 </a:t>
            </a:r>
            <a:r>
              <a:rPr lang="en-AU" dirty="0" smtClean="0"/>
              <a:t>WKA</a:t>
            </a:r>
            <a:endParaRPr lang="en-AU" dirty="0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6335" y="1417637"/>
            <a:ext cx="4642426" cy="4960599"/>
          </a:xfrm>
          <a:prstGeom prst="rect">
            <a:avLst/>
          </a:prstGeom>
        </p:spPr>
      </p:pic>
      <p:cxnSp>
        <p:nvCxnSpPr>
          <p:cNvPr id="1025" name="AutoShape 1"/>
          <p:cNvCxnSpPr>
            <a:cxnSpLocks noChangeShapeType="1"/>
          </p:cNvCxnSpPr>
          <p:nvPr/>
        </p:nvCxnSpPr>
        <p:spPr bwMode="auto">
          <a:xfrm>
            <a:off x="5507027" y="2655955"/>
            <a:ext cx="0" cy="9683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5061783" y="2363330"/>
            <a:ext cx="890488" cy="292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charset="0"/>
                <a:ea typeface="ÇlÇr ñæí©" charset="0"/>
              </a:rPr>
              <a:t>RH2 WKA</a:t>
            </a:r>
            <a:endParaRPr kumimoji="0" 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977469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Wind energy plant</a:t>
            </a:r>
            <a:endParaRPr lang="en-A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800" dirty="0" smtClean="0"/>
              <a:t>28 Wind turbines</a:t>
            </a:r>
          </a:p>
          <a:p>
            <a:pPr marL="457200" lvl="1" indent="0">
              <a:buNone/>
            </a:pPr>
            <a:r>
              <a:rPr lang="en-US" sz="2800" dirty="0" smtClean="0"/>
              <a:t>15 </a:t>
            </a:r>
            <a:r>
              <a:rPr lang="en-US" sz="2800" dirty="0"/>
              <a:t>x E-</a:t>
            </a:r>
            <a:r>
              <a:rPr lang="en-US" sz="2800" dirty="0" smtClean="0"/>
              <a:t>126 /7,5 MW     </a:t>
            </a:r>
            <a:r>
              <a:rPr lang="en-US" sz="2800" dirty="0"/>
              <a:t>13 x E-82 /</a:t>
            </a:r>
            <a:r>
              <a:rPr lang="en-US" sz="2800" dirty="0" smtClean="0"/>
              <a:t>2,3 MW  (</a:t>
            </a:r>
            <a:r>
              <a:rPr lang="en-US" sz="2800" dirty="0" err="1"/>
              <a:t>Enercon</a:t>
            </a:r>
            <a:r>
              <a:rPr lang="en-US" sz="2800" dirty="0"/>
              <a:t>)</a:t>
            </a:r>
            <a:r>
              <a:rPr lang="de-DE" sz="2800" dirty="0" smtClean="0">
                <a:effectLst/>
              </a:rPr>
              <a:t> </a:t>
            </a:r>
          </a:p>
          <a:p>
            <a:pPr marL="457200" lvl="1" indent="0">
              <a:buNone/>
            </a:pPr>
            <a:endParaRPr lang="en-AU" sz="2800" dirty="0" smtClean="0"/>
          </a:p>
          <a:p>
            <a:r>
              <a:rPr lang="en-AU" sz="2800" dirty="0" smtClean="0"/>
              <a:t>Total performance of 140 MW</a:t>
            </a:r>
          </a:p>
          <a:p>
            <a:pPr marL="0" indent="0">
              <a:buNone/>
            </a:pPr>
            <a:endParaRPr lang="en-AU" sz="2800" dirty="0" smtClean="0"/>
          </a:p>
          <a:p>
            <a:r>
              <a:rPr lang="en-AU" sz="2800" dirty="0" smtClean="0"/>
              <a:t>Energy for 125.000 households = 15% MBV</a:t>
            </a:r>
          </a:p>
          <a:p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xmlns="" val="391596718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Hydrogen production</a:t>
            </a:r>
            <a:br>
              <a:rPr lang="en-AU" dirty="0" smtClean="0"/>
            </a:br>
            <a:r>
              <a:rPr lang="en-AU" dirty="0" smtClean="0"/>
              <a:t>retransformation into electricity</a:t>
            </a:r>
            <a:endParaRPr lang="en-A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AU" sz="2800" dirty="0" smtClean="0"/>
          </a:p>
          <a:p>
            <a:r>
              <a:rPr lang="en-AU" sz="2800" dirty="0" smtClean="0"/>
              <a:t>pressurized alkaline electrolyzer  1 MW</a:t>
            </a:r>
          </a:p>
          <a:p>
            <a:r>
              <a:rPr lang="en-AU" sz="2800" dirty="0" smtClean="0"/>
              <a:t>210 m³/h hydrogen at 310 bar</a:t>
            </a:r>
          </a:p>
          <a:p>
            <a:endParaRPr lang="en-AU" sz="2800" dirty="0" smtClean="0">
              <a:effectLst/>
            </a:endParaRPr>
          </a:p>
          <a:p>
            <a:r>
              <a:rPr lang="en-AU" sz="2800" dirty="0" smtClean="0">
                <a:effectLst/>
              </a:rPr>
              <a:t> 2 </a:t>
            </a:r>
            <a:r>
              <a:rPr lang="en-AU" sz="2800" dirty="0" smtClean="0"/>
              <a:t>cogeneration units </a:t>
            </a:r>
          </a:p>
          <a:p>
            <a:r>
              <a:rPr lang="en-AU" sz="2800" dirty="0" smtClean="0"/>
              <a:t>overall performance of 600 </a:t>
            </a:r>
            <a:r>
              <a:rPr lang="en-AU" sz="2800" dirty="0" err="1" smtClean="0"/>
              <a:t>kWel</a:t>
            </a:r>
            <a:r>
              <a:rPr lang="en-AU" sz="2800" dirty="0" smtClean="0">
                <a:effectLst/>
              </a:rPr>
              <a:t> </a:t>
            </a:r>
          </a:p>
          <a:p>
            <a:r>
              <a:rPr lang="en-AU" sz="2800" dirty="0" smtClean="0"/>
              <a:t>pure hydrogen is fired &gt; no CO2 emissions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xmlns="" val="28888590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Costs and CO2 savings</a:t>
            </a:r>
            <a:endParaRPr lang="en-A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AU" sz="2800" dirty="0" smtClean="0"/>
          </a:p>
          <a:p>
            <a:r>
              <a:rPr lang="en-AU" sz="2800" dirty="0" smtClean="0"/>
              <a:t>Overall costs 220 million Euros (estimated)</a:t>
            </a:r>
          </a:p>
          <a:p>
            <a:pPr marL="457200" lvl="1" indent="0">
              <a:buNone/>
            </a:pPr>
            <a:r>
              <a:rPr lang="en-AU" sz="2800" dirty="0" smtClean="0"/>
              <a:t>	1,6 </a:t>
            </a:r>
            <a:r>
              <a:rPr lang="en-AU" sz="2800" dirty="0" err="1" smtClean="0"/>
              <a:t>mio</a:t>
            </a:r>
            <a:r>
              <a:rPr lang="en-AU" sz="2800" dirty="0" smtClean="0"/>
              <a:t>. €/MW</a:t>
            </a:r>
          </a:p>
          <a:p>
            <a:pPr marL="457200" lvl="1" indent="0">
              <a:buNone/>
            </a:pPr>
            <a:endParaRPr lang="en-AU" sz="2800" dirty="0" smtClean="0"/>
          </a:p>
          <a:p>
            <a:r>
              <a:rPr lang="en-AU" sz="2800" dirty="0" smtClean="0"/>
              <a:t>Government-sponsored with 4,5 million Euros</a:t>
            </a:r>
          </a:p>
          <a:p>
            <a:endParaRPr lang="en-AU" sz="2800" dirty="0"/>
          </a:p>
          <a:p>
            <a:r>
              <a:rPr lang="en-AU" sz="2800" dirty="0" smtClean="0"/>
              <a:t>CO2 savings: </a:t>
            </a:r>
            <a:r>
              <a:rPr lang="en-US" sz="2800" dirty="0"/>
              <a:t>ca. </a:t>
            </a:r>
            <a:r>
              <a:rPr lang="en-US" sz="2800" dirty="0" smtClean="0"/>
              <a:t>250</a:t>
            </a:r>
            <a:r>
              <a:rPr lang="cs-CZ" sz="2800" dirty="0" smtClean="0"/>
              <a:t>,</a:t>
            </a:r>
            <a:r>
              <a:rPr lang="en-US" sz="2800" dirty="0" smtClean="0"/>
              <a:t>000 </a:t>
            </a:r>
            <a:r>
              <a:rPr lang="en-US" sz="2800" dirty="0"/>
              <a:t>tons per year</a:t>
            </a:r>
            <a:r>
              <a:rPr lang="de-DE" sz="2800" dirty="0" smtClean="0">
                <a:effectLst/>
              </a:rPr>
              <a:t> 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xmlns="" val="24821295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Conclusion</a:t>
            </a:r>
            <a:endParaRPr lang="de-D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800" dirty="0" err="1" smtClean="0"/>
              <a:t>Analogous</a:t>
            </a:r>
            <a:r>
              <a:rPr lang="cs-CZ" sz="2800" dirty="0" smtClean="0"/>
              <a:t> </a:t>
            </a:r>
            <a:r>
              <a:rPr lang="cs-CZ" sz="2800" dirty="0" err="1" smtClean="0"/>
              <a:t>process</a:t>
            </a:r>
            <a:r>
              <a:rPr lang="cs-CZ" sz="2800" dirty="0" smtClean="0"/>
              <a:t> </a:t>
            </a:r>
            <a:r>
              <a:rPr lang="cs-CZ" sz="2800" dirty="0" err="1" smtClean="0"/>
              <a:t>for</a:t>
            </a:r>
            <a:r>
              <a:rPr lang="cs-CZ" sz="2800" dirty="0" smtClean="0"/>
              <a:t> </a:t>
            </a:r>
            <a:r>
              <a:rPr lang="cs-CZ" sz="2800" dirty="0" err="1" smtClean="0"/>
              <a:t>solar</a:t>
            </a:r>
            <a:r>
              <a:rPr lang="cs-CZ" sz="2800" dirty="0" smtClean="0"/>
              <a:t> </a:t>
            </a:r>
            <a:r>
              <a:rPr lang="cs-CZ" sz="2800" dirty="0" err="1" smtClean="0"/>
              <a:t>power</a:t>
            </a:r>
            <a:r>
              <a:rPr lang="cs-CZ" sz="2800" dirty="0" smtClean="0"/>
              <a:t> </a:t>
            </a:r>
            <a:r>
              <a:rPr lang="cs-CZ" sz="2800" dirty="0" err="1" smtClean="0"/>
              <a:t>plants</a:t>
            </a:r>
            <a:endParaRPr lang="cs-CZ" sz="2800" dirty="0" smtClean="0"/>
          </a:p>
          <a:p>
            <a:r>
              <a:rPr lang="cs-CZ" sz="2800" dirty="0" smtClean="0"/>
              <a:t>Great </a:t>
            </a:r>
            <a:r>
              <a:rPr lang="cs-CZ" sz="2800" dirty="0" err="1" smtClean="0"/>
              <a:t>potential</a:t>
            </a:r>
            <a:r>
              <a:rPr lang="cs-CZ" sz="2800" dirty="0" smtClean="0"/>
              <a:t> </a:t>
            </a:r>
            <a:r>
              <a:rPr lang="cs-CZ" sz="2800" dirty="0" err="1" smtClean="0"/>
              <a:t>for</a:t>
            </a:r>
            <a:r>
              <a:rPr lang="cs-CZ" sz="2800" dirty="0" smtClean="0"/>
              <a:t>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future</a:t>
            </a:r>
            <a:endParaRPr lang="cs-CZ" sz="2800" dirty="0" smtClean="0"/>
          </a:p>
          <a:p>
            <a:r>
              <a:rPr lang="cs-CZ" sz="2800" dirty="0" err="1" smtClean="0"/>
              <a:t>Too</a:t>
            </a:r>
            <a:r>
              <a:rPr lang="cs-CZ" sz="2800" dirty="0" smtClean="0"/>
              <a:t> </a:t>
            </a:r>
            <a:r>
              <a:rPr lang="cs-CZ" sz="2800" dirty="0" err="1" smtClean="0"/>
              <a:t>costly</a:t>
            </a:r>
            <a:r>
              <a:rPr lang="cs-CZ" sz="2800" dirty="0" smtClean="0"/>
              <a:t> </a:t>
            </a:r>
            <a:r>
              <a:rPr lang="cs-CZ" sz="2800" dirty="0" err="1" smtClean="0"/>
              <a:t>at</a:t>
            </a:r>
            <a:r>
              <a:rPr lang="cs-CZ" sz="2800" dirty="0" smtClean="0"/>
              <a:t> </a:t>
            </a:r>
            <a:r>
              <a:rPr lang="cs-CZ" sz="2800" dirty="0" err="1" smtClean="0"/>
              <a:t>the</a:t>
            </a:r>
            <a:r>
              <a:rPr lang="cs-CZ" sz="2800" dirty="0" smtClean="0"/>
              <a:t> moment</a:t>
            </a:r>
            <a:endParaRPr lang="de-DE" sz="2800" dirty="0"/>
          </a:p>
        </p:txBody>
      </p:sp>
      <p:pic>
        <p:nvPicPr>
          <p:cNvPr id="6146" name="Picture 2" descr="http://www.bundeskanzlerin.de/Content/EN/Fotoreihe/BK/2009/09-04-24-2009-04-24-die-woche-der-bundeskanzlerin/05-prenzlau-21-04-2009-eine-verlaessliche-kombination.jpg?__blob=poster&amp;v=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501008"/>
            <a:ext cx="3744416" cy="2827680"/>
          </a:xfrm>
          <a:prstGeom prst="rect">
            <a:avLst/>
          </a:prstGeom>
          <a:noFill/>
        </p:spPr>
      </p:pic>
      <p:pic>
        <p:nvPicPr>
          <p:cNvPr id="63490" name="Picture 2" descr="http://static.euronews.com/articles/87581/300x168_87581_germany-s-3-way-green-power-pla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717032"/>
            <a:ext cx="3886186" cy="217626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References</a:t>
            </a:r>
            <a:endParaRPr lang="de-D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8229600" cy="4857403"/>
          </a:xfrm>
        </p:spPr>
        <p:txBody>
          <a:bodyPr>
            <a:noAutofit/>
          </a:bodyPr>
          <a:lstStyle/>
          <a:p>
            <a:r>
              <a:rPr lang="cs-CZ" sz="1100" dirty="0" err="1" smtClean="0"/>
              <a:t>Arnulf</a:t>
            </a:r>
            <a:r>
              <a:rPr lang="cs-CZ" sz="1100" dirty="0" smtClean="0"/>
              <a:t> </a:t>
            </a:r>
            <a:r>
              <a:rPr lang="cs-CZ" sz="1100" dirty="0" err="1" smtClean="0"/>
              <a:t>Grubler</a:t>
            </a:r>
            <a:r>
              <a:rPr lang="cs-CZ" sz="1100" dirty="0" smtClean="0"/>
              <a:t> </a:t>
            </a:r>
            <a:r>
              <a:rPr lang="cs-CZ" sz="1100" dirty="0" err="1" smtClean="0"/>
              <a:t>et</a:t>
            </a:r>
            <a:r>
              <a:rPr lang="cs-CZ" sz="1100" dirty="0" smtClean="0"/>
              <a:t> </a:t>
            </a:r>
            <a:r>
              <a:rPr lang="cs-CZ" sz="1100" dirty="0" err="1" smtClean="0"/>
              <a:t>al</a:t>
            </a:r>
            <a:r>
              <a:rPr lang="cs-CZ" sz="1100" dirty="0" smtClean="0"/>
              <a:t>.: “</a:t>
            </a:r>
            <a:r>
              <a:rPr lang="cs-CZ" sz="1100" dirty="0" err="1" smtClean="0"/>
              <a:t>Chapter</a:t>
            </a:r>
            <a:r>
              <a:rPr lang="cs-CZ" sz="1100" dirty="0" smtClean="0"/>
              <a:t> 1: </a:t>
            </a:r>
            <a:r>
              <a:rPr lang="cs-CZ" sz="1100" dirty="0" err="1" smtClean="0"/>
              <a:t>Energy</a:t>
            </a:r>
            <a:r>
              <a:rPr lang="cs-CZ" sz="1100" dirty="0" smtClean="0"/>
              <a:t> </a:t>
            </a:r>
            <a:r>
              <a:rPr lang="cs-CZ" sz="1100" dirty="0" err="1" smtClean="0"/>
              <a:t>Primer</a:t>
            </a:r>
            <a:r>
              <a:rPr lang="cs-CZ" sz="1100" dirty="0" smtClean="0"/>
              <a:t>” in </a:t>
            </a:r>
            <a:r>
              <a:rPr lang="cs-CZ" sz="1100" dirty="0" err="1" smtClean="0"/>
              <a:t>Global</a:t>
            </a:r>
            <a:r>
              <a:rPr lang="cs-CZ" sz="1100" dirty="0" smtClean="0"/>
              <a:t> </a:t>
            </a:r>
            <a:r>
              <a:rPr lang="cs-CZ" sz="1100" dirty="0" err="1" smtClean="0"/>
              <a:t>Energy</a:t>
            </a:r>
            <a:r>
              <a:rPr lang="cs-CZ" sz="1100" dirty="0" smtClean="0"/>
              <a:t> </a:t>
            </a:r>
            <a:r>
              <a:rPr lang="cs-CZ" sz="1100" dirty="0" err="1" smtClean="0"/>
              <a:t>Assessment</a:t>
            </a:r>
            <a:r>
              <a:rPr lang="cs-CZ" sz="1100" dirty="0" smtClean="0"/>
              <a:t>: </a:t>
            </a:r>
            <a:r>
              <a:rPr lang="cs-CZ" sz="1100" dirty="0" err="1" smtClean="0"/>
              <a:t>Toward</a:t>
            </a:r>
            <a:r>
              <a:rPr lang="cs-CZ" sz="1100" dirty="0" smtClean="0"/>
              <a:t> a </a:t>
            </a:r>
            <a:r>
              <a:rPr lang="cs-CZ" sz="1100" dirty="0" err="1" smtClean="0"/>
              <a:t>Sustainable</a:t>
            </a:r>
            <a:r>
              <a:rPr lang="cs-CZ" sz="1100" dirty="0" smtClean="0"/>
              <a:t> </a:t>
            </a:r>
            <a:r>
              <a:rPr lang="cs-CZ" sz="1100" dirty="0" err="1" smtClean="0"/>
              <a:t>Future</a:t>
            </a:r>
            <a:r>
              <a:rPr lang="cs-CZ" sz="1100" dirty="0" smtClean="0"/>
              <a:t>, IIASA (2012), 108</a:t>
            </a:r>
          </a:p>
          <a:p>
            <a:r>
              <a:rPr lang="en-US" sz="1100" dirty="0" err="1" smtClean="0"/>
              <a:t>Yoram</a:t>
            </a:r>
            <a:r>
              <a:rPr lang="en-US" sz="1100" dirty="0" smtClean="0"/>
              <a:t> </a:t>
            </a:r>
            <a:r>
              <a:rPr lang="en-US" sz="1100" dirty="0" err="1" smtClean="0"/>
              <a:t>Krozer</a:t>
            </a:r>
            <a:r>
              <a:rPr lang="en-US" sz="1100" dirty="0" smtClean="0"/>
              <a:t>: “Cost and benefit of renewable energy in the European Union“ in </a:t>
            </a:r>
            <a:r>
              <a:rPr lang="en-US" sz="1100" i="1" dirty="0" smtClean="0"/>
              <a:t>Renewable Energy 50 (2013)</a:t>
            </a:r>
            <a:endParaRPr lang="cs-CZ" sz="1100" dirty="0" smtClean="0"/>
          </a:p>
          <a:p>
            <a:r>
              <a:rPr lang="en-US" sz="1100" dirty="0" smtClean="0"/>
              <a:t>Bettina B. F. </a:t>
            </a:r>
            <a:r>
              <a:rPr lang="en-US" sz="1100" dirty="0" err="1" smtClean="0"/>
              <a:t>Wittneben</a:t>
            </a:r>
            <a:r>
              <a:rPr lang="en-US" sz="1100" dirty="0" smtClean="0"/>
              <a:t>: “The impact of the Fukushima nuclear accident on European energy policy” in Environmental Science &amp; Policy 15 (2012)</a:t>
            </a:r>
            <a:endParaRPr lang="cs-CZ" sz="1100" dirty="0" smtClean="0"/>
          </a:p>
          <a:p>
            <a:r>
              <a:rPr lang="en-US" sz="1100" dirty="0" err="1" smtClean="0"/>
              <a:t>Hooi</a:t>
            </a:r>
            <a:r>
              <a:rPr lang="en-US" sz="1100" dirty="0" smtClean="0"/>
              <a:t> </a:t>
            </a:r>
            <a:r>
              <a:rPr lang="en-US" sz="1100" dirty="0" err="1" smtClean="0"/>
              <a:t>Hooi</a:t>
            </a:r>
            <a:r>
              <a:rPr lang="en-US" sz="1100" dirty="0" smtClean="0"/>
              <a:t> Lean, </a:t>
            </a:r>
            <a:r>
              <a:rPr lang="en-US" sz="1100" dirty="0" err="1" smtClean="0"/>
              <a:t>Russel</a:t>
            </a:r>
            <a:r>
              <a:rPr lang="en-US" sz="1100" dirty="0" smtClean="0"/>
              <a:t> Smith: “Are fluctuations in US production or renewable energy permanent or transitory?“ in </a:t>
            </a:r>
            <a:r>
              <a:rPr lang="en-US" sz="1100" i="1" dirty="0" smtClean="0"/>
              <a:t>Applied Energy 101 (2013)</a:t>
            </a:r>
            <a:endParaRPr lang="cs-CZ" sz="1100" dirty="0" smtClean="0"/>
          </a:p>
          <a:p>
            <a:r>
              <a:rPr lang="en-US" sz="1100" dirty="0" smtClean="0"/>
              <a:t>http://www.ucsusa.org/clean_energy/our-energy-choices/renewable-energy/environmental-impacts-of.html</a:t>
            </a:r>
            <a:endParaRPr lang="cs-CZ" sz="1100" dirty="0" smtClean="0"/>
          </a:p>
          <a:p>
            <a:r>
              <a:rPr lang="en-US" sz="1100" dirty="0" smtClean="0"/>
              <a:t>Olga </a:t>
            </a:r>
            <a:r>
              <a:rPr lang="en-US" sz="1100" dirty="0" err="1" smtClean="0"/>
              <a:t>Bičáková</a:t>
            </a:r>
            <a:r>
              <a:rPr lang="en-US" sz="1100" dirty="0" smtClean="0"/>
              <a:t>, </a:t>
            </a:r>
            <a:r>
              <a:rPr lang="en-US" sz="1100" dirty="0" err="1" smtClean="0"/>
              <a:t>Pavel</a:t>
            </a:r>
            <a:r>
              <a:rPr lang="en-US" sz="1100" dirty="0" smtClean="0"/>
              <a:t> </a:t>
            </a:r>
            <a:r>
              <a:rPr lang="en-US" sz="1100" dirty="0" err="1" smtClean="0"/>
              <a:t>Straka</a:t>
            </a:r>
            <a:r>
              <a:rPr lang="en-US" sz="1100" dirty="0" smtClean="0"/>
              <a:t>: “Production of hydrogen from renewable resources and its effectiveness” in </a:t>
            </a:r>
            <a:r>
              <a:rPr lang="en-US" sz="1100" i="1" dirty="0" smtClean="0"/>
              <a:t>International Journal of Hydrogen Energy 27 (2012)</a:t>
            </a:r>
            <a:endParaRPr lang="cs-CZ" sz="1100" dirty="0" smtClean="0"/>
          </a:p>
          <a:p>
            <a:r>
              <a:rPr lang="en-US" sz="1100" dirty="0" err="1" smtClean="0"/>
              <a:t>Gerda</a:t>
            </a:r>
            <a:r>
              <a:rPr lang="en-US" sz="1100" dirty="0" smtClean="0"/>
              <a:t> </a:t>
            </a:r>
            <a:r>
              <a:rPr lang="en-US" sz="1100" dirty="0" err="1" smtClean="0"/>
              <a:t>Gahleitner</a:t>
            </a:r>
            <a:r>
              <a:rPr lang="en-US" sz="1100" dirty="0" smtClean="0"/>
              <a:t>: "Hydrogen from renewable electricity" in International Journal of Hydrogen Energy 38 (2013)</a:t>
            </a:r>
            <a:endParaRPr lang="cs-CZ" sz="1100" dirty="0" smtClean="0"/>
          </a:p>
          <a:p>
            <a:r>
              <a:rPr lang="en-US" sz="1100" dirty="0" err="1" smtClean="0"/>
              <a:t>Meng</a:t>
            </a:r>
            <a:r>
              <a:rPr lang="en-US" sz="1100" dirty="0" smtClean="0"/>
              <a:t> Ni et al.: "Potential of renewable hydrogen production for energy supply in Hong Kong" in International Journal of Hydrogen Energy 31 (2006)</a:t>
            </a:r>
            <a:endParaRPr lang="cs-CZ" sz="1100" dirty="0" smtClean="0"/>
          </a:p>
          <a:p>
            <a:r>
              <a:rPr lang="cs-CZ" sz="1100" dirty="0" smtClean="0"/>
              <a:t>http://www.</a:t>
            </a:r>
            <a:r>
              <a:rPr lang="cs-CZ" sz="1100" dirty="0" err="1" smtClean="0"/>
              <a:t>dvgw</a:t>
            </a:r>
            <a:r>
              <a:rPr lang="cs-CZ" sz="1100" dirty="0" smtClean="0"/>
              <a:t>-</a:t>
            </a:r>
            <a:r>
              <a:rPr lang="cs-CZ" sz="1100" dirty="0" err="1" smtClean="0"/>
              <a:t>innovation.de</a:t>
            </a:r>
            <a:r>
              <a:rPr lang="cs-CZ" sz="1100" dirty="0" smtClean="0"/>
              <a:t>/</a:t>
            </a:r>
            <a:r>
              <a:rPr lang="cs-CZ" sz="1100" dirty="0" err="1" smtClean="0"/>
              <a:t>fileadmin</a:t>
            </a:r>
            <a:r>
              <a:rPr lang="cs-CZ" sz="1100" dirty="0" smtClean="0"/>
              <a:t>/</a:t>
            </a:r>
            <a:r>
              <a:rPr lang="cs-CZ" sz="1100" dirty="0" err="1" smtClean="0"/>
              <a:t>dvgw</a:t>
            </a:r>
            <a:r>
              <a:rPr lang="cs-CZ" sz="1100" dirty="0" smtClean="0"/>
              <a:t>/</a:t>
            </a:r>
            <a:r>
              <a:rPr lang="cs-CZ" sz="1100" dirty="0" err="1" smtClean="0"/>
              <a:t>angebote</a:t>
            </a:r>
            <a:r>
              <a:rPr lang="cs-CZ" sz="1100" dirty="0" smtClean="0"/>
              <a:t>/</a:t>
            </a:r>
            <a:r>
              <a:rPr lang="cs-CZ" sz="1100" dirty="0" err="1" smtClean="0"/>
              <a:t>forschung</a:t>
            </a:r>
            <a:r>
              <a:rPr lang="cs-CZ" sz="1100" dirty="0" smtClean="0"/>
              <a:t>/</a:t>
            </a:r>
            <a:r>
              <a:rPr lang="cs-CZ" sz="1100" dirty="0" err="1" smtClean="0"/>
              <a:t>innovation</a:t>
            </a:r>
            <a:r>
              <a:rPr lang="cs-CZ" sz="1100" dirty="0" smtClean="0"/>
              <a:t>/</a:t>
            </a:r>
            <a:r>
              <a:rPr lang="cs-CZ" sz="1100" dirty="0" err="1" smtClean="0"/>
              <a:t>pdf</a:t>
            </a:r>
            <a:r>
              <a:rPr lang="cs-CZ" sz="1100" dirty="0" smtClean="0"/>
              <a:t>/powertogas2011gwf.pdf</a:t>
            </a:r>
          </a:p>
          <a:p>
            <a:r>
              <a:rPr lang="en-US" sz="1100" dirty="0" smtClean="0"/>
              <a:t>ENERTRAG.com</a:t>
            </a:r>
            <a:endParaRPr lang="cs-CZ" sz="1100" dirty="0" smtClean="0"/>
          </a:p>
          <a:p>
            <a:r>
              <a:rPr lang="en-US" sz="1100" dirty="0" smtClean="0"/>
              <a:t>Hydrogen-Hybrid Power Station in </a:t>
            </a:r>
            <a:r>
              <a:rPr lang="en-US" sz="1100" dirty="0" err="1" smtClean="0"/>
              <a:t>Prenzlau</a:t>
            </a:r>
            <a:r>
              <a:rPr lang="en-US" sz="1100" dirty="0" smtClean="0"/>
              <a:t> is starting up</a:t>
            </a:r>
            <a:r>
              <a:rPr lang="cs-CZ" sz="1100" dirty="0" smtClean="0"/>
              <a:t> </a:t>
            </a:r>
            <a:r>
              <a:rPr lang="en-US" sz="1100" dirty="0" smtClean="0"/>
              <a:t>operations , fuelcellsworks.com/news/2011/11/04/hydrogen-hybrid-power-station-in-</a:t>
            </a:r>
            <a:r>
              <a:rPr lang="en-US" sz="1100" dirty="0" err="1" smtClean="0"/>
              <a:t>prenzlau</a:t>
            </a:r>
            <a:r>
              <a:rPr lang="en-US" sz="1100" dirty="0" smtClean="0"/>
              <a:t>-is-starting-up-operations/</a:t>
            </a:r>
            <a:endParaRPr lang="cs-CZ" sz="1100" dirty="0" smtClean="0"/>
          </a:p>
          <a:p>
            <a:r>
              <a:rPr lang="en-US" sz="1100" dirty="0" smtClean="0"/>
              <a:t>Green New Deal: </a:t>
            </a:r>
            <a:r>
              <a:rPr lang="en-US" sz="1100" dirty="0" err="1" smtClean="0"/>
              <a:t>Hybridkraftwerk</a:t>
            </a:r>
            <a:r>
              <a:rPr lang="en-US" sz="1100" dirty="0" smtClean="0"/>
              <a:t> </a:t>
            </a:r>
            <a:r>
              <a:rPr lang="en-US" sz="1100" dirty="0" err="1" smtClean="0"/>
              <a:t>Prenzlau</a:t>
            </a:r>
            <a:r>
              <a:rPr lang="en-US" sz="1100" dirty="0" smtClean="0"/>
              <a:t> - Hybrid power plant </a:t>
            </a:r>
            <a:r>
              <a:rPr lang="en-US" sz="1100" dirty="0" err="1" smtClean="0"/>
              <a:t>Prenzlau</a:t>
            </a:r>
            <a:r>
              <a:rPr lang="en-US" sz="1100" dirty="0" smtClean="0"/>
              <a:t>, greennewdeal.eu/?id=308&amp;L=0</a:t>
            </a:r>
            <a:endParaRPr lang="cs-CZ" sz="1100" dirty="0" smtClean="0"/>
          </a:p>
          <a:p>
            <a:r>
              <a:rPr lang="en-US" sz="1100" dirty="0" smtClean="0"/>
              <a:t>Fuel Cells Bulletin, Volume 2012, Issue 5, May 2012, Page 14, Wind-hydrogen used for first time at vehicle fuelling station in Germany</a:t>
            </a:r>
            <a:endParaRPr lang="cs-CZ" sz="1100" dirty="0" smtClean="0"/>
          </a:p>
          <a:p>
            <a:r>
              <a:rPr lang="en-US" sz="1100" dirty="0" err="1" smtClean="0"/>
              <a:t>Sonal</a:t>
            </a:r>
            <a:r>
              <a:rPr lang="en-US" sz="1100" dirty="0" smtClean="0"/>
              <a:t> Patel, European firms complete Wind-to-Hydrogen-Power Plant, 1st Feb, www.powermag.com/renewables/wind/European-Firms-Complete-Wind-to-Hydrogen-Power-Plant_4317.html</a:t>
            </a:r>
            <a:endParaRPr lang="cs-CZ" sz="1100" dirty="0" smtClean="0"/>
          </a:p>
          <a:p>
            <a:r>
              <a:rPr lang="en-AU" sz="1100" dirty="0" smtClean="0"/>
              <a:t>http://www.rh2-wka.de/projekt/wind-wasserstoff-system.html?114,43</a:t>
            </a:r>
            <a:endParaRPr lang="cs-CZ" sz="1100" dirty="0" smtClean="0"/>
          </a:p>
          <a:p>
            <a:r>
              <a:rPr lang="en-AU" sz="1100" dirty="0" smtClean="0"/>
              <a:t>http://www.ostsee-zeitung.de/nachrichten/mv/index_artikel_komplett.phtml?SID=340648bdbab27dad0318916a38dc464c&amp;param=news&amp;id=3346892</a:t>
            </a:r>
            <a:endParaRPr lang="cs-CZ" sz="1100" dirty="0" smtClean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Content</a:t>
            </a:r>
            <a:endParaRPr lang="de-D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800" dirty="0" err="1" smtClean="0"/>
              <a:t>Introduction</a:t>
            </a:r>
            <a:endParaRPr lang="cs-CZ" sz="2800" dirty="0" smtClean="0"/>
          </a:p>
          <a:p>
            <a:r>
              <a:rPr lang="cs-CZ" sz="2800" dirty="0" err="1" smtClean="0"/>
              <a:t>Production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Hydrogen</a:t>
            </a:r>
            <a:endParaRPr lang="cs-CZ" sz="2800" dirty="0" smtClean="0"/>
          </a:p>
          <a:p>
            <a:r>
              <a:rPr lang="cs-CZ" sz="2800" dirty="0" err="1" smtClean="0"/>
              <a:t>Application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Hydrogen</a:t>
            </a:r>
            <a:endParaRPr lang="cs-CZ" sz="2800" dirty="0" smtClean="0"/>
          </a:p>
          <a:p>
            <a:r>
              <a:rPr lang="cs-CZ" sz="2800" dirty="0" smtClean="0"/>
              <a:t>Hybrid </a:t>
            </a:r>
            <a:r>
              <a:rPr lang="cs-CZ" sz="2800" dirty="0" err="1" smtClean="0"/>
              <a:t>Power</a:t>
            </a:r>
            <a:r>
              <a:rPr lang="cs-CZ" sz="2800" dirty="0" smtClean="0"/>
              <a:t> </a:t>
            </a:r>
            <a:r>
              <a:rPr lang="cs-CZ" sz="2800" dirty="0" err="1" smtClean="0"/>
              <a:t>Plant</a:t>
            </a:r>
            <a:r>
              <a:rPr lang="cs-CZ" sz="2800" dirty="0" smtClean="0"/>
              <a:t> </a:t>
            </a:r>
            <a:r>
              <a:rPr lang="cs-CZ" sz="2800" dirty="0" err="1" smtClean="0"/>
              <a:t>Prenzlau</a:t>
            </a:r>
            <a:endParaRPr lang="cs-CZ" sz="2800" dirty="0" smtClean="0"/>
          </a:p>
          <a:p>
            <a:r>
              <a:rPr lang="cs-CZ" sz="2800" smtClean="0"/>
              <a:t>RH2 WKA</a:t>
            </a:r>
            <a:endParaRPr lang="cs-CZ" sz="2800" dirty="0" smtClean="0"/>
          </a:p>
          <a:p>
            <a:r>
              <a:rPr lang="cs-CZ" sz="2800" dirty="0" err="1" smtClean="0"/>
              <a:t>Conclusion</a:t>
            </a:r>
            <a:endParaRPr lang="de-DE" sz="2800" dirty="0"/>
          </a:p>
        </p:txBody>
      </p:sp>
      <p:pic>
        <p:nvPicPr>
          <p:cNvPr id="47106" name="Picture 2" descr="http://www.vmworld.com/servlet/JiveServlet/showImage/38-2267-14656/looku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501008"/>
            <a:ext cx="3657600" cy="2828925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fuelcells.org/wp-content/uploads/2012/02/hydrog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7472561" cy="635831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Introduction</a:t>
            </a:r>
            <a:endParaRPr lang="de-D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EU: 20% RES by 2020</a:t>
            </a:r>
          </a:p>
          <a:p>
            <a:r>
              <a:rPr lang="cs-CZ" dirty="0" smtClean="0"/>
              <a:t>USA: 80% “</a:t>
            </a:r>
            <a:r>
              <a:rPr lang="cs-CZ" dirty="0" err="1" smtClean="0"/>
              <a:t>clean</a:t>
            </a:r>
            <a:r>
              <a:rPr lang="cs-CZ" dirty="0" smtClean="0"/>
              <a:t> </a:t>
            </a:r>
            <a:r>
              <a:rPr lang="cs-CZ" dirty="0" err="1" smtClean="0"/>
              <a:t>energy</a:t>
            </a:r>
            <a:r>
              <a:rPr lang="cs-CZ" dirty="0" smtClean="0"/>
              <a:t> </a:t>
            </a:r>
            <a:r>
              <a:rPr lang="cs-CZ" dirty="0" err="1" smtClean="0"/>
              <a:t>sources</a:t>
            </a:r>
            <a:r>
              <a:rPr lang="cs-CZ" dirty="0" smtClean="0"/>
              <a:t>“ by 2035</a:t>
            </a:r>
          </a:p>
          <a:p>
            <a:r>
              <a:rPr lang="cs-CZ" dirty="0" err="1" smtClean="0"/>
              <a:t>Problems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RES</a:t>
            </a:r>
          </a:p>
          <a:p>
            <a:pPr lvl="1"/>
            <a:r>
              <a:rPr lang="cs-CZ" dirty="0" err="1" smtClean="0"/>
              <a:t>Land</a:t>
            </a:r>
            <a:r>
              <a:rPr lang="cs-CZ" dirty="0" smtClean="0"/>
              <a:t> </a:t>
            </a:r>
            <a:r>
              <a:rPr lang="cs-CZ" dirty="0" err="1" smtClean="0"/>
              <a:t>requirement</a:t>
            </a:r>
            <a:endParaRPr lang="cs-CZ" dirty="0" smtClean="0"/>
          </a:p>
          <a:p>
            <a:pPr lvl="1"/>
            <a:r>
              <a:rPr lang="cs-CZ" dirty="0" err="1" smtClean="0"/>
              <a:t>Wildlife</a:t>
            </a:r>
            <a:r>
              <a:rPr lang="cs-CZ" dirty="0" smtClean="0"/>
              <a:t> </a:t>
            </a:r>
            <a:r>
              <a:rPr lang="cs-CZ" dirty="0" err="1" smtClean="0"/>
              <a:t>endangerment</a:t>
            </a:r>
            <a:r>
              <a:rPr lang="cs-CZ" dirty="0" smtClean="0"/>
              <a:t> </a:t>
            </a:r>
          </a:p>
          <a:p>
            <a:pPr lvl="1"/>
            <a:r>
              <a:rPr lang="cs-CZ" dirty="0" err="1" smtClean="0"/>
              <a:t>Forces</a:t>
            </a:r>
            <a:r>
              <a:rPr lang="cs-CZ" dirty="0" smtClean="0"/>
              <a:t> </a:t>
            </a:r>
            <a:r>
              <a:rPr lang="cs-CZ" dirty="0" err="1" smtClean="0"/>
              <a:t>beyond</a:t>
            </a:r>
            <a:r>
              <a:rPr lang="cs-CZ" dirty="0" smtClean="0"/>
              <a:t> </a:t>
            </a:r>
            <a:r>
              <a:rPr lang="cs-CZ" dirty="0" err="1" smtClean="0"/>
              <a:t>human</a:t>
            </a:r>
            <a:r>
              <a:rPr lang="cs-CZ" dirty="0" smtClean="0"/>
              <a:t> </a:t>
            </a:r>
            <a:r>
              <a:rPr lang="cs-CZ" dirty="0" err="1" smtClean="0"/>
              <a:t>control</a:t>
            </a:r>
            <a:endParaRPr lang="cs-CZ" dirty="0" smtClean="0"/>
          </a:p>
          <a:p>
            <a:endParaRPr lang="cs-CZ" dirty="0" smtClean="0"/>
          </a:p>
        </p:txBody>
      </p:sp>
      <p:pic>
        <p:nvPicPr>
          <p:cNvPr id="46082" name="Picture 2" descr="https://encrypted-tbn3.gstatic.com/images?q=tbn:ANd9GcQnHN10WuVdamWxfCGcmklML4djGPLOkD5wrTRMMewxLQW1rwh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653136"/>
            <a:ext cx="2466975" cy="1847851"/>
          </a:xfrm>
          <a:prstGeom prst="rect">
            <a:avLst/>
          </a:prstGeom>
          <a:noFill/>
        </p:spPr>
      </p:pic>
      <p:pic>
        <p:nvPicPr>
          <p:cNvPr id="46084" name="Picture 4" descr="http://library.thinkquest.org/03oct/01428/tornado_pics/tornado_OP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653137"/>
            <a:ext cx="2809615" cy="1854346"/>
          </a:xfrm>
          <a:prstGeom prst="rect">
            <a:avLst/>
          </a:prstGeom>
          <a:noFill/>
        </p:spPr>
      </p:pic>
      <p:pic>
        <p:nvPicPr>
          <p:cNvPr id="46088" name="Picture 8" descr="Happy Sun With Shades  Stock Photo - 89303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365104"/>
            <a:ext cx="2785359" cy="249289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Production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Hydrogen</a:t>
            </a:r>
            <a:endParaRPr lang="de-D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556792"/>
            <a:ext cx="6480720" cy="4856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Production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Hydrogen</a:t>
            </a:r>
            <a:endParaRPr lang="de-D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4% by </a:t>
            </a:r>
            <a:r>
              <a:rPr lang="cs-CZ" dirty="0" err="1" smtClean="0"/>
              <a:t>electrolysis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water</a:t>
            </a:r>
            <a:endParaRPr lang="cs-CZ" dirty="0" smtClean="0"/>
          </a:p>
          <a:p>
            <a:pPr lvl="1"/>
            <a:r>
              <a:rPr lang="cs-CZ" dirty="0" err="1" smtClean="0"/>
              <a:t>High</a:t>
            </a:r>
            <a:r>
              <a:rPr lang="cs-CZ" dirty="0" smtClean="0"/>
              <a:t> </a:t>
            </a:r>
            <a:r>
              <a:rPr lang="cs-CZ" dirty="0" err="1" smtClean="0"/>
              <a:t>energy</a:t>
            </a:r>
            <a:r>
              <a:rPr lang="cs-CZ" dirty="0" smtClean="0"/>
              <a:t> </a:t>
            </a:r>
            <a:r>
              <a:rPr lang="cs-CZ" dirty="0" err="1" smtClean="0"/>
              <a:t>consumption</a:t>
            </a:r>
            <a:endParaRPr lang="cs-CZ" dirty="0" smtClean="0"/>
          </a:p>
          <a:p>
            <a:r>
              <a:rPr lang="cs-CZ" dirty="0" err="1" smtClean="0"/>
              <a:t>Power</a:t>
            </a:r>
            <a:r>
              <a:rPr lang="cs-CZ" dirty="0" smtClean="0"/>
              <a:t>-to-</a:t>
            </a:r>
            <a:r>
              <a:rPr lang="cs-CZ" dirty="0" err="1" smtClean="0"/>
              <a:t>gas</a:t>
            </a:r>
            <a:r>
              <a:rPr lang="cs-CZ" dirty="0" smtClean="0"/>
              <a:t> </a:t>
            </a:r>
            <a:r>
              <a:rPr lang="cs-CZ" dirty="0" err="1" smtClean="0"/>
              <a:t>plants</a:t>
            </a:r>
            <a:endParaRPr lang="cs-CZ" dirty="0" smtClean="0"/>
          </a:p>
          <a:p>
            <a:endParaRPr lang="cs-CZ" dirty="0" smtClean="0"/>
          </a:p>
          <a:p>
            <a:endParaRPr lang="de-DE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573016"/>
            <a:ext cx="8676456" cy="2333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Production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Hydrogen</a:t>
            </a:r>
            <a:endParaRPr lang="de-D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dirty="0" err="1" smtClean="0"/>
              <a:t>Electrolyzers</a:t>
            </a:r>
            <a:r>
              <a:rPr lang="cs-CZ" dirty="0" smtClean="0"/>
              <a:t>: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r>
              <a:rPr lang="cs-CZ" dirty="0" err="1" smtClean="0"/>
              <a:t>Alkaline</a:t>
            </a:r>
            <a:r>
              <a:rPr lang="cs-CZ" dirty="0" smtClean="0"/>
              <a:t> </a:t>
            </a:r>
            <a:r>
              <a:rPr lang="cs-CZ" dirty="0" err="1" smtClean="0"/>
              <a:t>electrolyzer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most </a:t>
            </a:r>
            <a:r>
              <a:rPr lang="cs-CZ" dirty="0" err="1" smtClean="0"/>
              <a:t>wide</a:t>
            </a:r>
            <a:r>
              <a:rPr lang="cs-CZ" dirty="0" smtClean="0"/>
              <a:t>-</a:t>
            </a:r>
            <a:r>
              <a:rPr lang="cs-CZ" dirty="0" err="1" smtClean="0"/>
              <a:t>spread</a:t>
            </a:r>
            <a:endParaRPr lang="cs-CZ" dirty="0" smtClean="0"/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importance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PEM (proton </a:t>
            </a:r>
            <a:r>
              <a:rPr lang="cs-CZ" dirty="0" err="1" smtClean="0"/>
              <a:t>exchange</a:t>
            </a:r>
            <a:r>
              <a:rPr lang="cs-CZ" dirty="0" smtClean="0"/>
              <a:t> </a:t>
            </a:r>
            <a:r>
              <a:rPr lang="cs-CZ" dirty="0" err="1" smtClean="0"/>
              <a:t>membrane</a:t>
            </a:r>
            <a:r>
              <a:rPr lang="cs-CZ" dirty="0" smtClean="0"/>
              <a:t>)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rising</a:t>
            </a:r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88840"/>
            <a:ext cx="8748464" cy="1713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Application of </a:t>
            </a:r>
            <a:r>
              <a:rPr lang="cs-CZ" dirty="0" smtClean="0"/>
              <a:t>H</a:t>
            </a:r>
            <a:r>
              <a:rPr lang="en-AU" dirty="0" err="1" smtClean="0"/>
              <a:t>ydrogen</a:t>
            </a:r>
            <a:endParaRPr lang="en-AU" dirty="0"/>
          </a:p>
        </p:txBody>
      </p:sp>
      <p:pic>
        <p:nvPicPr>
          <p:cNvPr id="9" name="Bild 8" descr="Application of hydrogen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7" t="33834" r="2291" b="34460"/>
          <a:stretch/>
        </p:blipFill>
        <p:spPr>
          <a:xfrm>
            <a:off x="346349" y="2023710"/>
            <a:ext cx="8451648" cy="393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780623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Generation of </a:t>
            </a:r>
            <a:r>
              <a:rPr lang="cs-CZ" dirty="0" smtClean="0"/>
              <a:t>E</a:t>
            </a:r>
            <a:r>
              <a:rPr lang="en-AU" dirty="0" err="1" smtClean="0"/>
              <a:t>lectrical</a:t>
            </a:r>
            <a:r>
              <a:rPr lang="en-AU" dirty="0" smtClean="0"/>
              <a:t> </a:t>
            </a:r>
            <a:r>
              <a:rPr lang="cs-CZ" dirty="0" smtClean="0"/>
              <a:t>E</a:t>
            </a:r>
            <a:r>
              <a:rPr lang="en-AU" dirty="0" err="1" smtClean="0"/>
              <a:t>nergy</a:t>
            </a:r>
            <a:r>
              <a:rPr lang="en-AU" dirty="0" smtClean="0"/>
              <a:t> </a:t>
            </a:r>
            <a:r>
              <a:rPr lang="cs-CZ" dirty="0" smtClean="0"/>
              <a:t>V</a:t>
            </a:r>
            <a:r>
              <a:rPr lang="en-AU" dirty="0" err="1" smtClean="0"/>
              <a:t>ia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cs-CZ" dirty="0" smtClean="0"/>
              <a:t>F</a:t>
            </a:r>
            <a:r>
              <a:rPr lang="en-AU" dirty="0" err="1" smtClean="0"/>
              <a:t>uel</a:t>
            </a:r>
            <a:r>
              <a:rPr lang="en-AU" dirty="0" smtClean="0"/>
              <a:t> </a:t>
            </a:r>
            <a:r>
              <a:rPr lang="cs-CZ" dirty="0" smtClean="0"/>
              <a:t>C</a:t>
            </a:r>
            <a:r>
              <a:rPr lang="en-AU" dirty="0" smtClean="0"/>
              <a:t>ells</a:t>
            </a:r>
            <a:endParaRPr lang="en-AU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-180528" y="908720"/>
            <a:ext cx="5832648" cy="489654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AU" sz="2800" dirty="0" smtClean="0"/>
          </a:p>
          <a:p>
            <a:pPr lvl="1"/>
            <a:r>
              <a:rPr lang="en-AU" sz="2800" dirty="0" smtClean="0"/>
              <a:t>Alkaline FC (AFC)</a:t>
            </a:r>
          </a:p>
          <a:p>
            <a:pPr marL="914400" lvl="2" indent="0">
              <a:buNone/>
            </a:pPr>
            <a:r>
              <a:rPr lang="en-AU" sz="2400" dirty="0" smtClean="0"/>
              <a:t>60° - 90°C, efficiency 60%  &lt; 20 kW</a:t>
            </a:r>
          </a:p>
          <a:p>
            <a:pPr lvl="1"/>
            <a:r>
              <a:rPr lang="en-AU" sz="2800" dirty="0" smtClean="0"/>
              <a:t>Phosphoric acid FC (PAFC)</a:t>
            </a:r>
          </a:p>
          <a:p>
            <a:pPr marL="914400" lvl="2" indent="0">
              <a:buNone/>
            </a:pPr>
            <a:r>
              <a:rPr lang="en-AU" sz="2400" dirty="0" smtClean="0"/>
              <a:t>150° - 220°C, efficiency 40% - 50% 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en-AU" sz="2400" dirty="0" smtClean="0"/>
              <a:t>&lt; 200 kW</a:t>
            </a:r>
          </a:p>
          <a:p>
            <a:pPr lvl="1"/>
            <a:r>
              <a:rPr lang="en-AU" sz="2800" dirty="0" smtClean="0"/>
              <a:t>Proton exchange membrane FC (PEMFC)</a:t>
            </a:r>
          </a:p>
          <a:p>
            <a:pPr marL="914400" lvl="2" indent="0">
              <a:buNone/>
            </a:pPr>
            <a:r>
              <a:rPr lang="en-AU" sz="2400" dirty="0" smtClean="0"/>
              <a:t>60°C – 100°C, efficiency 40% - 50%,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en-AU" sz="2400" dirty="0" smtClean="0"/>
              <a:t> </a:t>
            </a:r>
            <a:r>
              <a:rPr lang="cs-CZ" sz="2400" dirty="0" smtClean="0"/>
              <a:t>&lt;2</a:t>
            </a:r>
            <a:r>
              <a:rPr lang="en-AU" sz="2400" dirty="0" smtClean="0"/>
              <a:t>50 </a:t>
            </a:r>
            <a:r>
              <a:rPr lang="en-AU" sz="2400" dirty="0" smtClean="0"/>
              <a:t>kW</a:t>
            </a:r>
            <a:endParaRPr lang="en-AU" sz="2400" dirty="0"/>
          </a:p>
        </p:txBody>
      </p:sp>
      <p:pic>
        <p:nvPicPr>
          <p:cNvPr id="40962" name="Picture 2" descr="http://blogs.bournemouth.ac.uk/research/files/2011/06/fuel-ce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117638"/>
            <a:ext cx="3649598" cy="34598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4963167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Installed </a:t>
            </a:r>
            <a:r>
              <a:rPr lang="cs-CZ" dirty="0" smtClean="0"/>
              <a:t>C</a:t>
            </a:r>
            <a:r>
              <a:rPr lang="en-AU" dirty="0" err="1" smtClean="0"/>
              <a:t>apacity</a:t>
            </a:r>
            <a:r>
              <a:rPr lang="en-AU" dirty="0" smtClean="0"/>
              <a:t> of FC</a:t>
            </a:r>
            <a:endParaRPr lang="en-AU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96304302"/>
              </p:ext>
            </p:extLst>
          </p:nvPr>
        </p:nvGraphicFramePr>
        <p:xfrm>
          <a:off x="251520" y="1844824"/>
          <a:ext cx="8688478" cy="4389586"/>
        </p:xfrm>
        <a:graphic>
          <a:graphicData uri="http://schemas.openxmlformats.org/presentationml/2006/ole">
            <p:oleObj spid="_x0000_s39938" name="Dokument" r:id="rId3" imgW="6083076" imgH="3073287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23677529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mění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Jmění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114</TotalTime>
  <Words>559</Words>
  <Application>Microsoft Office PowerPoint</Application>
  <PresentationFormat>Předvádění na obrazovce (4:3)</PresentationFormat>
  <Paragraphs>102</Paragraphs>
  <Slides>20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2" baseType="lpstr">
      <vt:lpstr>Jmění</vt:lpstr>
      <vt:lpstr>Dokument</vt:lpstr>
      <vt:lpstr>Hydrogen Storage Technology</vt:lpstr>
      <vt:lpstr>Content</vt:lpstr>
      <vt:lpstr>Introduction</vt:lpstr>
      <vt:lpstr>Production of Hydrogen</vt:lpstr>
      <vt:lpstr>Production of Hydrogen</vt:lpstr>
      <vt:lpstr>Production of Hydrogen</vt:lpstr>
      <vt:lpstr>Application of Hydrogen</vt:lpstr>
      <vt:lpstr>Generation of Electrical Energy Via Fuel Cells</vt:lpstr>
      <vt:lpstr>Installed Capacity of FC</vt:lpstr>
      <vt:lpstr>Public gas distribution system as hydrogen storage</vt:lpstr>
      <vt:lpstr>Sabatier-process</vt:lpstr>
      <vt:lpstr>Hybrid Power Plant Prenzlau</vt:lpstr>
      <vt:lpstr>Hybrid Power Plant Prenzlau</vt:lpstr>
      <vt:lpstr>RH2 WKA</vt:lpstr>
      <vt:lpstr>Wind energy plant</vt:lpstr>
      <vt:lpstr>Hydrogen production retransformation into electricity</vt:lpstr>
      <vt:lpstr>Costs and CO2 savings</vt:lpstr>
      <vt:lpstr>Conclusion</vt:lpstr>
      <vt:lpstr>References</vt:lpstr>
      <vt:lpstr>Snímek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Hydrogen Storage Technology</dc:title>
  <dc:creator>Jirka</dc:creator>
  <cp:lastModifiedBy>Jirka</cp:lastModifiedBy>
  <cp:revision>40</cp:revision>
  <dcterms:created xsi:type="dcterms:W3CDTF">2013-05-13T15:16:41Z</dcterms:created>
  <dcterms:modified xsi:type="dcterms:W3CDTF">2013-05-14T12:06:51Z</dcterms:modified>
</cp:coreProperties>
</file>