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7" r:id="rId4"/>
    <p:sldId id="269" r:id="rId5"/>
    <p:sldId id="268" r:id="rId6"/>
    <p:sldId id="270" r:id="rId7"/>
    <p:sldId id="271" r:id="rId8"/>
    <p:sldId id="259" r:id="rId9"/>
    <p:sldId id="264" r:id="rId10"/>
    <p:sldId id="265" r:id="rId11"/>
    <p:sldId id="260" r:id="rId12"/>
    <p:sldId id="272" r:id="rId13"/>
    <p:sldId id="262" r:id="rId14"/>
    <p:sldId id="263" r:id="rId15"/>
    <p:sldId id="266" r:id="rId16"/>
    <p:sldId id="275" r:id="rId17"/>
    <p:sldId id="273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E7E7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ni\Winter-Summerschool2012\Paper\Quellen\Used%20Tables\Electricity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ni\Winter-Summerschool2012\Paper\Quellen\Used%20Tables\Electricit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de-AT" sz="1400">
                <a:latin typeface="Arial" pitchFamily="34" charset="0"/>
                <a:cs typeface="Arial" pitchFamily="34" charset="0"/>
              </a:rPr>
              <a:t>Czech Republic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919765461920188"/>
          <c:y val="0.14400473202484043"/>
          <c:w val="0.86835505032805704"/>
          <c:h val="0.69828140726538335"/>
        </c:manualLayout>
      </c:layout>
      <c:barChart>
        <c:barDir val="col"/>
        <c:grouping val="clustered"/>
        <c:ser>
          <c:idx val="0"/>
          <c:order val="0"/>
          <c:tx>
            <c:strRef>
              <c:f>'Data (2)'!$C$11</c:f>
              <c:strCache>
                <c:ptCount val="1"/>
                <c:pt idx="0">
                  <c:v>Imports</c:v>
                </c:pt>
              </c:strCache>
            </c:strRef>
          </c:tx>
          <c:cat>
            <c:strRef>
              <c:f>'Data (2)'!$B$13:$Q$13</c:f>
              <c:strCach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strCache>
            </c:strRef>
          </c:cat>
          <c:val>
            <c:numRef>
              <c:f>'Data (2)'!$B$14:$Q$14</c:f>
              <c:numCache>
                <c:formatCode>#,##0</c:formatCode>
                <c:ptCount val="16"/>
                <c:pt idx="0">
                  <c:v>6722</c:v>
                </c:pt>
                <c:pt idx="1">
                  <c:v>8811</c:v>
                </c:pt>
                <c:pt idx="2">
                  <c:v>9013</c:v>
                </c:pt>
                <c:pt idx="3">
                  <c:v>8383</c:v>
                </c:pt>
                <c:pt idx="4">
                  <c:v>8983</c:v>
                </c:pt>
                <c:pt idx="5">
                  <c:v>8725</c:v>
                </c:pt>
                <c:pt idx="6">
                  <c:v>9380</c:v>
                </c:pt>
                <c:pt idx="7">
                  <c:v>9502</c:v>
                </c:pt>
                <c:pt idx="8">
                  <c:v>10086</c:v>
                </c:pt>
                <c:pt idx="9">
                  <c:v>9776</c:v>
                </c:pt>
                <c:pt idx="10">
                  <c:v>12351</c:v>
                </c:pt>
                <c:pt idx="11">
                  <c:v>11466</c:v>
                </c:pt>
                <c:pt idx="12">
                  <c:v>10204</c:v>
                </c:pt>
                <c:pt idx="13">
                  <c:v>8520</c:v>
                </c:pt>
                <c:pt idx="14">
                  <c:v>8586</c:v>
                </c:pt>
                <c:pt idx="15">
                  <c:v>6642</c:v>
                </c:pt>
              </c:numCache>
            </c:numRef>
          </c:val>
        </c:ser>
        <c:ser>
          <c:idx val="1"/>
          <c:order val="1"/>
          <c:tx>
            <c:strRef>
              <c:f>'Data (2)'!$C$23</c:f>
              <c:strCache>
                <c:ptCount val="1"/>
                <c:pt idx="0">
                  <c:v>Exports</c:v>
                </c:pt>
              </c:strCache>
            </c:strRef>
          </c:tx>
          <c:val>
            <c:numRef>
              <c:f>'Data (2)'!$B$27:$Q$27</c:f>
              <c:numCache>
                <c:formatCode>#,##0</c:formatCode>
                <c:ptCount val="16"/>
                <c:pt idx="0">
                  <c:v>-6304</c:v>
                </c:pt>
                <c:pt idx="1">
                  <c:v>-8814</c:v>
                </c:pt>
                <c:pt idx="2">
                  <c:v>-10201</c:v>
                </c:pt>
                <c:pt idx="3">
                  <c:v>-10844</c:v>
                </c:pt>
                <c:pt idx="4">
                  <c:v>-12258</c:v>
                </c:pt>
                <c:pt idx="5">
                  <c:v>-18742</c:v>
                </c:pt>
                <c:pt idx="6">
                  <c:v>-18919</c:v>
                </c:pt>
                <c:pt idx="7">
                  <c:v>-20889</c:v>
                </c:pt>
                <c:pt idx="8">
                  <c:v>-26299</c:v>
                </c:pt>
                <c:pt idx="9">
                  <c:v>-25493</c:v>
                </c:pt>
                <c:pt idx="10">
                  <c:v>-24985</c:v>
                </c:pt>
                <c:pt idx="11">
                  <c:v>-24097</c:v>
                </c:pt>
                <c:pt idx="12">
                  <c:v>-26357</c:v>
                </c:pt>
                <c:pt idx="13">
                  <c:v>-19989</c:v>
                </c:pt>
                <c:pt idx="14">
                  <c:v>-22230</c:v>
                </c:pt>
                <c:pt idx="15">
                  <c:v>-21590</c:v>
                </c:pt>
              </c:numCache>
            </c:numRef>
          </c:val>
        </c:ser>
        <c:dLbls/>
        <c:gapWidth val="75"/>
        <c:overlap val="-25"/>
        <c:axId val="65427328"/>
        <c:axId val="65428864"/>
      </c:barChart>
      <c:lineChart>
        <c:grouping val="standard"/>
        <c:ser>
          <c:idx val="2"/>
          <c:order val="2"/>
          <c:tx>
            <c:strRef>
              <c:f>'Data (2)'!$C$37</c:f>
              <c:strCache>
                <c:ptCount val="1"/>
                <c:pt idx="0">
                  <c:v>Balance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</c:marker>
          <c:val>
            <c:numRef>
              <c:f>'Data (2)'!$B$40:$Q$40</c:f>
              <c:numCache>
                <c:formatCode>#,##0</c:formatCode>
                <c:ptCount val="16"/>
                <c:pt idx="0">
                  <c:v>418</c:v>
                </c:pt>
                <c:pt idx="1">
                  <c:v>-3</c:v>
                </c:pt>
                <c:pt idx="2">
                  <c:v>-1188</c:v>
                </c:pt>
                <c:pt idx="3">
                  <c:v>-2461</c:v>
                </c:pt>
                <c:pt idx="4">
                  <c:v>-3275</c:v>
                </c:pt>
                <c:pt idx="5">
                  <c:v>-10017</c:v>
                </c:pt>
                <c:pt idx="6">
                  <c:v>-9539</c:v>
                </c:pt>
                <c:pt idx="7">
                  <c:v>-11387</c:v>
                </c:pt>
                <c:pt idx="8">
                  <c:v>-16213</c:v>
                </c:pt>
                <c:pt idx="9">
                  <c:v>-15717</c:v>
                </c:pt>
                <c:pt idx="10">
                  <c:v>-12634</c:v>
                </c:pt>
                <c:pt idx="11">
                  <c:v>-12631</c:v>
                </c:pt>
                <c:pt idx="12">
                  <c:v>-16153</c:v>
                </c:pt>
                <c:pt idx="13">
                  <c:v>-11469</c:v>
                </c:pt>
                <c:pt idx="14">
                  <c:v>-13644</c:v>
                </c:pt>
                <c:pt idx="15">
                  <c:v>-14948</c:v>
                </c:pt>
              </c:numCache>
            </c:numRef>
          </c:val>
        </c:ser>
        <c:dLbls/>
        <c:marker val="1"/>
        <c:axId val="65427328"/>
        <c:axId val="65428864"/>
      </c:lineChart>
      <c:catAx>
        <c:axId val="65427328"/>
        <c:scaling>
          <c:orientation val="minMax"/>
        </c:scaling>
        <c:axPos val="b"/>
        <c:majorTickMark val="none"/>
        <c:tickLblPos val="low"/>
        <c:crossAx val="65428864"/>
        <c:crosses val="autoZero"/>
        <c:auto val="1"/>
        <c:lblAlgn val="ctr"/>
        <c:lblOffset val="0"/>
      </c:catAx>
      <c:valAx>
        <c:axId val="65428864"/>
        <c:scaling>
          <c:orientation val="minMax"/>
          <c:max val="25000"/>
          <c:min val="-3000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AT"/>
                  <a:t>GWh</a:t>
                </a:r>
              </a:p>
            </c:rich>
          </c:tx>
          <c:layout>
            <c:manualLayout>
              <c:xMode val="edge"/>
              <c:yMode val="edge"/>
              <c:x val="3.4691274172418698E-2"/>
              <c:y val="6.3287867988363972E-2"/>
            </c:manualLayout>
          </c:layout>
        </c:title>
        <c:numFmt formatCode="#,##0" sourceLinked="1"/>
        <c:majorTickMark val="none"/>
        <c:tickLblPos val="nextTo"/>
        <c:spPr>
          <a:ln w="9525">
            <a:noFill/>
          </a:ln>
        </c:spPr>
        <c:crossAx val="65427328"/>
        <c:crosses val="autoZero"/>
        <c:crossBetween val="between"/>
        <c:majorUnit val="5000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de-AT" sz="1400">
                <a:latin typeface="Arial" pitchFamily="34" charset="0"/>
                <a:cs typeface="Arial" pitchFamily="34" charset="0"/>
              </a:rPr>
              <a:t>Austria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123829993180652"/>
          <c:y val="0.14424238367229741"/>
          <c:w val="0.86631440862233078"/>
          <c:h val="0.68732372392247731"/>
        </c:manualLayout>
      </c:layout>
      <c:barChart>
        <c:barDir val="col"/>
        <c:grouping val="clustered"/>
        <c:ser>
          <c:idx val="0"/>
          <c:order val="0"/>
          <c:tx>
            <c:strRef>
              <c:f>'Data (2)'!$C$11</c:f>
              <c:strCache>
                <c:ptCount val="1"/>
                <c:pt idx="0">
                  <c:v>Imports</c:v>
                </c:pt>
              </c:strCache>
            </c:strRef>
          </c:tx>
          <c:cat>
            <c:strRef>
              <c:f>'Data (2)'!$B$13:$Q$13</c:f>
              <c:strCach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strCache>
            </c:strRef>
          </c:cat>
          <c:val>
            <c:numRef>
              <c:f>'Data (2)'!$B$15:$Q$15</c:f>
              <c:numCache>
                <c:formatCode>#,##0</c:formatCode>
                <c:ptCount val="16"/>
                <c:pt idx="0">
                  <c:v>7287</c:v>
                </c:pt>
                <c:pt idx="1">
                  <c:v>9428</c:v>
                </c:pt>
                <c:pt idx="2">
                  <c:v>9008</c:v>
                </c:pt>
                <c:pt idx="3">
                  <c:v>10304</c:v>
                </c:pt>
                <c:pt idx="4">
                  <c:v>11608</c:v>
                </c:pt>
                <c:pt idx="5">
                  <c:v>13824</c:v>
                </c:pt>
                <c:pt idx="6">
                  <c:v>14467</c:v>
                </c:pt>
                <c:pt idx="7">
                  <c:v>15375</c:v>
                </c:pt>
                <c:pt idx="8">
                  <c:v>19003</c:v>
                </c:pt>
                <c:pt idx="9">
                  <c:v>16629</c:v>
                </c:pt>
                <c:pt idx="10">
                  <c:v>20397</c:v>
                </c:pt>
                <c:pt idx="11">
                  <c:v>21257</c:v>
                </c:pt>
                <c:pt idx="12">
                  <c:v>22130</c:v>
                </c:pt>
                <c:pt idx="13">
                  <c:v>19796</c:v>
                </c:pt>
                <c:pt idx="14">
                  <c:v>19542</c:v>
                </c:pt>
                <c:pt idx="15">
                  <c:v>19898</c:v>
                </c:pt>
              </c:numCache>
            </c:numRef>
          </c:val>
        </c:ser>
        <c:ser>
          <c:idx val="1"/>
          <c:order val="1"/>
          <c:tx>
            <c:strRef>
              <c:f>'Data (2)'!$C$23</c:f>
              <c:strCache>
                <c:ptCount val="1"/>
                <c:pt idx="0">
                  <c:v>Exports</c:v>
                </c:pt>
              </c:strCache>
            </c:strRef>
          </c:tx>
          <c:val>
            <c:numRef>
              <c:f>'Data (2)'!$B$29:$Q$29</c:f>
              <c:numCache>
                <c:formatCode>#,##0</c:formatCode>
                <c:ptCount val="16"/>
                <c:pt idx="0">
                  <c:v>-9757</c:v>
                </c:pt>
                <c:pt idx="1">
                  <c:v>-8476</c:v>
                </c:pt>
                <c:pt idx="2">
                  <c:v>-9775</c:v>
                </c:pt>
                <c:pt idx="3">
                  <c:v>-10467</c:v>
                </c:pt>
                <c:pt idx="4">
                  <c:v>-13507</c:v>
                </c:pt>
                <c:pt idx="5">
                  <c:v>-15192</c:v>
                </c:pt>
                <c:pt idx="6">
                  <c:v>-14252</c:v>
                </c:pt>
                <c:pt idx="7">
                  <c:v>-14676</c:v>
                </c:pt>
                <c:pt idx="8">
                  <c:v>-13389</c:v>
                </c:pt>
                <c:pt idx="9">
                  <c:v>-13548</c:v>
                </c:pt>
                <c:pt idx="10">
                  <c:v>-17732</c:v>
                </c:pt>
                <c:pt idx="11">
                  <c:v>-14407</c:v>
                </c:pt>
                <c:pt idx="12">
                  <c:v>-15511</c:v>
                </c:pt>
                <c:pt idx="13">
                  <c:v>-14933</c:v>
                </c:pt>
                <c:pt idx="14">
                  <c:v>-18762</c:v>
                </c:pt>
                <c:pt idx="15">
                  <c:v>-17567</c:v>
                </c:pt>
              </c:numCache>
            </c:numRef>
          </c:val>
        </c:ser>
        <c:dLbls/>
        <c:gapWidth val="75"/>
        <c:overlap val="-25"/>
        <c:axId val="65677184"/>
        <c:axId val="65678720"/>
      </c:barChart>
      <c:lineChart>
        <c:grouping val="standard"/>
        <c:ser>
          <c:idx val="2"/>
          <c:order val="2"/>
          <c:tx>
            <c:strRef>
              <c:f>'Data (2)'!$C$37</c:f>
              <c:strCache>
                <c:ptCount val="1"/>
                <c:pt idx="0">
                  <c:v>Balance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</c:marker>
          <c:val>
            <c:numRef>
              <c:f>'Data (2)'!$B$41:$Q$41</c:f>
              <c:numCache>
                <c:formatCode>#,##0</c:formatCode>
                <c:ptCount val="16"/>
                <c:pt idx="0">
                  <c:v>-2470</c:v>
                </c:pt>
                <c:pt idx="1">
                  <c:v>952</c:v>
                </c:pt>
                <c:pt idx="2">
                  <c:v>-767</c:v>
                </c:pt>
                <c:pt idx="3">
                  <c:v>-163</c:v>
                </c:pt>
                <c:pt idx="4">
                  <c:v>-1899</c:v>
                </c:pt>
                <c:pt idx="5">
                  <c:v>-1368</c:v>
                </c:pt>
                <c:pt idx="6">
                  <c:v>215</c:v>
                </c:pt>
                <c:pt idx="7">
                  <c:v>699</c:v>
                </c:pt>
                <c:pt idx="8">
                  <c:v>5614</c:v>
                </c:pt>
                <c:pt idx="9">
                  <c:v>3081</c:v>
                </c:pt>
                <c:pt idx="10">
                  <c:v>2665</c:v>
                </c:pt>
                <c:pt idx="11">
                  <c:v>6850</c:v>
                </c:pt>
                <c:pt idx="12">
                  <c:v>6619</c:v>
                </c:pt>
                <c:pt idx="13">
                  <c:v>4863</c:v>
                </c:pt>
                <c:pt idx="14">
                  <c:v>780</c:v>
                </c:pt>
                <c:pt idx="15">
                  <c:v>2331</c:v>
                </c:pt>
              </c:numCache>
            </c:numRef>
          </c:val>
        </c:ser>
        <c:dLbls/>
        <c:marker val="1"/>
        <c:axId val="65677184"/>
        <c:axId val="65678720"/>
      </c:lineChart>
      <c:catAx>
        <c:axId val="65677184"/>
        <c:scaling>
          <c:orientation val="minMax"/>
        </c:scaling>
        <c:axPos val="b"/>
        <c:majorTickMark val="none"/>
        <c:tickLblPos val="low"/>
        <c:crossAx val="65678720"/>
        <c:crosses val="autoZero"/>
        <c:auto val="1"/>
        <c:lblAlgn val="ctr"/>
        <c:lblOffset val="100"/>
      </c:catAx>
      <c:valAx>
        <c:axId val="65678720"/>
        <c:scaling>
          <c:orientation val="minMax"/>
          <c:max val="25000"/>
          <c:min val="-3000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AT"/>
                  <a:t>GWh</a:t>
                </a:r>
              </a:p>
            </c:rich>
          </c:tx>
          <c:layout>
            <c:manualLayout>
              <c:xMode val="edge"/>
              <c:yMode val="edge"/>
              <c:x val="3.6731931456866207E-2"/>
              <c:y val="5.3909135004565706E-2"/>
            </c:manualLayout>
          </c:layout>
        </c:title>
        <c:numFmt formatCode="#,##0" sourceLinked="1"/>
        <c:majorTickMark val="none"/>
        <c:tickLblPos val="nextTo"/>
        <c:spPr>
          <a:ln w="9525">
            <a:noFill/>
          </a:ln>
        </c:spPr>
        <c:crossAx val="65677184"/>
        <c:crosses val="autoZero"/>
        <c:crossBetween val="between"/>
        <c:majorUnit val="5000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b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7B51C-B1B3-465A-A764-ABFC3B8FAFDB}" type="datetimeFigureOut">
              <a:rPr lang="cs-CZ" smtClean="0"/>
              <a:pPr/>
              <a:t>18.6.2012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529A8-6D03-4139-85B6-E2989CA71E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0908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62D0-F35F-4F79-89ED-3D9AFD2D5DC7}" type="datetimeFigureOut">
              <a:rPr lang="cs-CZ" smtClean="0"/>
              <a:pPr/>
              <a:t>18.6.2012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6840-E320-4345-8BCB-2EFF19F032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62D0-F35F-4F79-89ED-3D9AFD2D5DC7}" type="datetimeFigureOut">
              <a:rPr lang="cs-CZ" smtClean="0"/>
              <a:pPr/>
              <a:t>18.6.2012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6840-E320-4345-8BCB-2EFF19F032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62D0-F35F-4F79-89ED-3D9AFD2D5DC7}" type="datetimeFigureOut">
              <a:rPr lang="cs-CZ" smtClean="0"/>
              <a:pPr/>
              <a:t>18.6.2012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6840-E320-4345-8BCB-2EFF19F032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62D0-F35F-4F79-89ED-3D9AFD2D5DC7}" type="datetimeFigureOut">
              <a:rPr lang="cs-CZ" smtClean="0"/>
              <a:pPr/>
              <a:t>18.6.2012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6840-E320-4345-8BCB-2EFF19F032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62D0-F35F-4F79-89ED-3D9AFD2D5DC7}" type="datetimeFigureOut">
              <a:rPr lang="cs-CZ" smtClean="0"/>
              <a:pPr/>
              <a:t>18.6.2012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6840-E320-4345-8BCB-2EFF19F032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62D0-F35F-4F79-89ED-3D9AFD2D5DC7}" type="datetimeFigureOut">
              <a:rPr lang="cs-CZ" smtClean="0"/>
              <a:pPr/>
              <a:t>18.6.2012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6840-E320-4345-8BCB-2EFF19F032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62D0-F35F-4F79-89ED-3D9AFD2D5DC7}" type="datetimeFigureOut">
              <a:rPr lang="cs-CZ" smtClean="0"/>
              <a:pPr/>
              <a:t>18.6.2012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6840-E320-4345-8BCB-2EFF19F032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62D0-F35F-4F79-89ED-3D9AFD2D5DC7}" type="datetimeFigureOut">
              <a:rPr lang="cs-CZ" smtClean="0"/>
              <a:pPr/>
              <a:t>18.6.2012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6840-E320-4345-8BCB-2EFF19F032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62D0-F35F-4F79-89ED-3D9AFD2D5DC7}" type="datetimeFigureOut">
              <a:rPr lang="cs-CZ" smtClean="0"/>
              <a:pPr/>
              <a:t>18.6.2012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6840-E320-4345-8BCB-2EFF19F032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62D0-F35F-4F79-89ED-3D9AFD2D5DC7}" type="datetimeFigureOut">
              <a:rPr lang="cs-CZ" smtClean="0"/>
              <a:pPr/>
              <a:t>18.6.2012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6840-E320-4345-8BCB-2EFF19F032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62D0-F35F-4F79-89ED-3D9AFD2D5DC7}" type="datetimeFigureOut">
              <a:rPr lang="cs-CZ" smtClean="0"/>
              <a:pPr/>
              <a:t>18.6.2012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6840-E320-4345-8BCB-2EFF19F032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862D0-F35F-4F79-89ED-3D9AFD2D5DC7}" type="datetimeFigureOut">
              <a:rPr lang="cs-CZ" smtClean="0"/>
              <a:pPr/>
              <a:t>18.6.2012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6840-E320-4345-8BCB-2EFF19F032A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Independence</a:t>
            </a:r>
            <a:r>
              <a:rPr lang="cs-CZ" sz="5400" b="1" dirty="0" smtClean="0"/>
              <a:t> of the Energy System in Austia and the Czech Republic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720080"/>
          </a:xfrm>
        </p:spPr>
        <p:txBody>
          <a:bodyPr>
            <a:normAutofit fontScale="62500" lnSpcReduction="20000"/>
          </a:bodyPr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Czech – Austrian Winter and Summer School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44208" y="5805264"/>
            <a:ext cx="2484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Jitka Knapová</a:t>
            </a:r>
          </a:p>
          <a:p>
            <a:r>
              <a:rPr lang="cs-CZ" sz="2400" dirty="0" smtClean="0"/>
              <a:t>Stefan Nabernegg</a:t>
            </a:r>
            <a:endParaRPr lang="cs-CZ" sz="24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6500-9ECE-414D-BC3C-F8BACDF76074}" type="datetime1">
              <a:rPr lang="cs-CZ" smtClean="0"/>
              <a:pPr/>
              <a:t>18.6.2012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Ecological Aspects</a:t>
            </a:r>
            <a:endParaRPr lang="en-US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219256" cy="648072"/>
          </a:xfrm>
        </p:spPr>
        <p:txBody>
          <a:bodyPr>
            <a:normAutofit fontScale="55000" lnSpcReduction="20000"/>
          </a:bodyPr>
          <a:lstStyle/>
          <a:p>
            <a:endParaRPr lang="cs-CZ" u="sng" dirty="0" smtClean="0"/>
          </a:p>
          <a:p>
            <a:pPr algn="ctr"/>
            <a:r>
              <a:rPr lang="en-US" sz="4400" u="sng" dirty="0" smtClean="0"/>
              <a:t>Nuclear Energy</a:t>
            </a:r>
            <a:endParaRPr lang="en-US" sz="4400" u="sng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Possibility of nuclear accident</a:t>
            </a:r>
            <a:r>
              <a:rPr lang="cs-CZ" dirty="0" smtClean="0"/>
              <a:t> – </a:t>
            </a:r>
            <a:r>
              <a:rPr lang="en-US" dirty="0" smtClean="0"/>
              <a:t>Chernobyl, </a:t>
            </a:r>
            <a:r>
              <a:rPr lang="en-US" dirty="0" err="1" smtClean="0"/>
              <a:t>Fukušima</a:t>
            </a:r>
            <a:endParaRPr lang="en-US" dirty="0" smtClean="0"/>
          </a:p>
          <a:p>
            <a:r>
              <a:rPr lang="en-US" dirty="0" smtClean="0"/>
              <a:t>Mining of uranium</a:t>
            </a:r>
          </a:p>
          <a:p>
            <a:r>
              <a:rPr lang="en-US" dirty="0" smtClean="0"/>
              <a:t>Storage of spent fuel</a:t>
            </a:r>
          </a:p>
          <a:p>
            <a:r>
              <a:rPr lang="en-US" dirty="0" smtClean="0"/>
              <a:t>Radioactivity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Does not produce carbon dioxide</a:t>
            </a:r>
          </a:p>
          <a:p>
            <a:r>
              <a:rPr lang="en-US" dirty="0" smtClean="0"/>
              <a:t>Great performance on small area</a:t>
            </a:r>
            <a:endParaRPr lang="cs-CZ" dirty="0" smtClean="0"/>
          </a:p>
        </p:txBody>
      </p:sp>
      <p:sp>
        <p:nvSpPr>
          <p:cNvPr id="8" name="Mínus 7"/>
          <p:cNvSpPr/>
          <p:nvPr/>
        </p:nvSpPr>
        <p:spPr>
          <a:xfrm>
            <a:off x="755576" y="1268760"/>
            <a:ext cx="720080" cy="72008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7812360" y="1412776"/>
            <a:ext cx="720080" cy="576064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E:\VSE\5.semestr\Svetova_ekonomika\Seminarka\Prezentace\fuji 171.jp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5220072" y="3861048"/>
            <a:ext cx="3672408" cy="2754306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683568" y="522920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Dukovany</a:t>
            </a:r>
            <a:endParaRPr lang="en-US" sz="4000" b="1" dirty="0"/>
          </a:p>
        </p:txBody>
      </p:sp>
      <p:sp>
        <p:nvSpPr>
          <p:cNvPr id="17" name="Šipka doprava 16"/>
          <p:cNvSpPr/>
          <p:nvPr/>
        </p:nvSpPr>
        <p:spPr>
          <a:xfrm>
            <a:off x="3203848" y="5373216"/>
            <a:ext cx="1368152" cy="504056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1143045"/>
              </p:ext>
            </p:extLst>
          </p:nvPr>
        </p:nvGraphicFramePr>
        <p:xfrm>
          <a:off x="335056" y="4401263"/>
          <a:ext cx="8473889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000"/>
                <a:gridCol w="769889"/>
                <a:gridCol w="972000"/>
                <a:gridCol w="972000"/>
                <a:gridCol w="972000"/>
                <a:gridCol w="972000"/>
                <a:gridCol w="972000"/>
                <a:gridCol w="972000"/>
                <a:gridCol w="972000"/>
              </a:tblGrid>
              <a:tr h="4038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€/</a:t>
                      </a:r>
                      <a:r>
                        <a:rPr lang="en-US" sz="1400" dirty="0" err="1">
                          <a:effectLst/>
                        </a:rPr>
                        <a:t>MWh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Coal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Natural gas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CHP*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Hydro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Geothermal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PV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Nuclear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10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CZ</a:t>
                      </a:r>
                      <a:endParaRPr lang="de-AT" sz="20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min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57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63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29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106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112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267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47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108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max</a:t>
                      </a:r>
                      <a:endParaRPr lang="de-AT" sz="18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104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272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312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184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416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78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10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AUT</a:t>
                      </a:r>
                      <a:endParaRPr lang="de-AT" sz="20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min</a:t>
                      </a:r>
                      <a:endParaRPr lang="de-AT" sz="18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de-AT" sz="18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33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108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max</a:t>
                      </a:r>
                      <a:endParaRPr lang="de-AT" sz="18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38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</a:t>
                      </a:r>
                      <a:endParaRPr lang="de-AT" sz="18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Economic Aspects</a:t>
            </a:r>
            <a:endParaRPr lang="en-US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445224"/>
          </a:xfrm>
        </p:spPr>
        <p:txBody>
          <a:bodyPr>
            <a:normAutofit/>
          </a:bodyPr>
          <a:lstStyle/>
          <a:p>
            <a:r>
              <a:rPr lang="en-US" dirty="0" smtClean="0"/>
              <a:t>Power plant production of electricity</a:t>
            </a:r>
          </a:p>
          <a:p>
            <a:r>
              <a:rPr lang="en-US" dirty="0" smtClean="0"/>
              <a:t>Costs</a:t>
            </a:r>
          </a:p>
          <a:p>
            <a:pPr lvl="1"/>
            <a:r>
              <a:rPr lang="en-US" sz="3200" dirty="0" smtClean="0"/>
              <a:t>Capital, Operating, Fuel, External</a:t>
            </a:r>
          </a:p>
          <a:p>
            <a:r>
              <a:rPr lang="en-US" dirty="0" smtClean="0"/>
              <a:t>Discount rate, Development of fuel prices</a:t>
            </a:r>
          </a:p>
          <a:p>
            <a:r>
              <a:rPr lang="en-US" u="sng" dirty="0" smtClean="0"/>
              <a:t>Total costs of current production</a:t>
            </a:r>
          </a:p>
          <a:p>
            <a:endParaRPr lang="en-US" sz="2800" dirty="0" smtClean="0"/>
          </a:p>
        </p:txBody>
      </p:sp>
      <p:sp>
        <p:nvSpPr>
          <p:cNvPr id="10" name="Rechteck 9"/>
          <p:cNvSpPr/>
          <p:nvPr/>
        </p:nvSpPr>
        <p:spPr>
          <a:xfrm>
            <a:off x="323528" y="6129455"/>
            <a:ext cx="8431217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200" i="1" dirty="0" smtClean="0"/>
              <a:t>Source: </a:t>
            </a:r>
            <a:r>
              <a:rPr lang="en-US" sz="1200" dirty="0" smtClean="0"/>
              <a:t>(IEA, 2010)</a:t>
            </a:r>
            <a:endParaRPr lang="de-AT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Economic Aspects</a:t>
            </a:r>
            <a:endParaRPr lang="en-US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445224"/>
          </a:xfrm>
        </p:spPr>
        <p:txBody>
          <a:bodyPr>
            <a:normAutofit/>
          </a:bodyPr>
          <a:lstStyle/>
          <a:p>
            <a:r>
              <a:rPr lang="en-US" dirty="0" smtClean="0"/>
              <a:t>Power plant production of electricity</a:t>
            </a:r>
          </a:p>
          <a:p>
            <a:r>
              <a:rPr lang="en-US" dirty="0" smtClean="0"/>
              <a:t>Costs</a:t>
            </a:r>
          </a:p>
          <a:p>
            <a:pPr lvl="1"/>
            <a:r>
              <a:rPr lang="en-US" sz="3200" dirty="0" smtClean="0"/>
              <a:t>Capital, Operating, Fuel, External</a:t>
            </a:r>
          </a:p>
          <a:p>
            <a:r>
              <a:rPr lang="en-US" dirty="0" smtClean="0"/>
              <a:t>Discount rate, Development of fuel prices</a:t>
            </a:r>
          </a:p>
          <a:p>
            <a:r>
              <a:rPr lang="en-US" dirty="0" smtClean="0"/>
              <a:t>Total costs of current production</a:t>
            </a:r>
          </a:p>
          <a:p>
            <a:r>
              <a:rPr lang="en-US" u="sng" dirty="0" smtClean="0"/>
              <a:t>Total costs of possible new production</a:t>
            </a:r>
          </a:p>
          <a:p>
            <a:endParaRPr lang="en-US" sz="2800" dirty="0" smtClean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671729"/>
              </p:ext>
            </p:extLst>
          </p:nvPr>
        </p:nvGraphicFramePr>
        <p:xfrm>
          <a:off x="342000" y="5013176"/>
          <a:ext cx="8460000" cy="1088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000"/>
                <a:gridCol w="1080000"/>
                <a:gridCol w="1080000"/>
                <a:gridCol w="1080000"/>
                <a:gridCol w="1080000"/>
                <a:gridCol w="1080000"/>
                <a:gridCol w="1080000"/>
                <a:gridCol w="1080000"/>
              </a:tblGrid>
              <a:tr h="4571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€/</a:t>
                      </a:r>
                      <a:r>
                        <a:rPr lang="en-US" sz="1400" dirty="0" err="1">
                          <a:effectLst/>
                        </a:rPr>
                        <a:t>MWh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Brown coal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Black coal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Natural gas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Biomass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Wind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PV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Nuclear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</a:tr>
              <a:tr h="311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min</a:t>
                      </a:r>
                      <a:endParaRPr lang="de-AT" sz="14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49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56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</a:t>
                      </a:r>
                      <a:endParaRPr lang="de-AT" sz="18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107</a:t>
                      </a:r>
                      <a:endParaRPr lang="de-AT" sz="18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102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228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41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</a:tr>
              <a:tr h="311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63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67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84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122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137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380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66</a:t>
                      </a:r>
                      <a:endParaRPr lang="de-AT" sz="18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914" marR="43914" marT="0" marB="0" anchor="ctr"/>
                </a:tc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323528" y="6129455"/>
            <a:ext cx="8431217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200" i="1" dirty="0" smtClean="0"/>
              <a:t>Source</a:t>
            </a:r>
            <a:r>
              <a:rPr lang="en-US" sz="1200" i="1" dirty="0"/>
              <a:t>: </a:t>
            </a:r>
            <a:r>
              <a:rPr lang="en-US" sz="1200" dirty="0" smtClean="0"/>
              <a:t>(</a:t>
            </a:r>
            <a:r>
              <a:rPr lang="en-US" sz="1200" dirty="0" err="1" smtClean="0"/>
              <a:t>Wissel</a:t>
            </a:r>
            <a:r>
              <a:rPr lang="en-US" sz="1200" dirty="0" smtClean="0"/>
              <a:t>, 2010)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xmlns="" val="774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Suggestions</a:t>
            </a:r>
            <a:endParaRPr lang="en-US" u="sng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39552" y="2492896"/>
            <a:ext cx="3816424" cy="3672409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Nuclear energy = NO POSSIBILITY!!!</a:t>
            </a:r>
          </a:p>
          <a:p>
            <a:r>
              <a:rPr lang="en-US" dirty="0" smtClean="0"/>
              <a:t>Using of good geographical location =&gt;</a:t>
            </a:r>
          </a:p>
          <a:p>
            <a:pPr lvl="1"/>
            <a:r>
              <a:rPr lang="en-US" sz="2100" dirty="0" smtClean="0"/>
              <a:t>Pumped storage plants</a:t>
            </a:r>
          </a:p>
          <a:p>
            <a:pPr lvl="1"/>
            <a:r>
              <a:rPr lang="en-US" sz="2100" dirty="0" smtClean="0"/>
              <a:t>Combustible Renewable</a:t>
            </a:r>
          </a:p>
          <a:p>
            <a:pPr lvl="1"/>
            <a:r>
              <a:rPr lang="en-US" sz="2100" dirty="0" smtClean="0"/>
              <a:t>Wind</a:t>
            </a:r>
          </a:p>
          <a:p>
            <a:pPr lvl="1"/>
            <a:r>
              <a:rPr lang="en-US" sz="2100" dirty="0" smtClean="0"/>
              <a:t>Solar</a:t>
            </a:r>
          </a:p>
          <a:p>
            <a:pPr lvl="1"/>
            <a:r>
              <a:rPr lang="en-US" sz="2100" dirty="0" smtClean="0"/>
              <a:t>Photovoltaic</a:t>
            </a:r>
            <a:endParaRPr lang="en-US" sz="21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788024" y="2492896"/>
            <a:ext cx="3960440" cy="3672408"/>
          </a:xfr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/>
              <a:t>Substitute</a:t>
            </a:r>
            <a:r>
              <a:rPr lang="cs-CZ" sz="2600" dirty="0" smtClean="0"/>
              <a:t> </a:t>
            </a:r>
            <a:r>
              <a:rPr lang="en-US" sz="2600" dirty="0" smtClean="0"/>
              <a:t>of coal power plants for more ecological source of energy:</a:t>
            </a:r>
          </a:p>
          <a:p>
            <a:pPr lvl="1">
              <a:lnSpc>
                <a:spcPct val="150000"/>
              </a:lnSpc>
            </a:pPr>
            <a:r>
              <a:rPr lang="en-US" sz="2500" dirty="0" smtClean="0"/>
              <a:t>Renewable or </a:t>
            </a:r>
          </a:p>
          <a:p>
            <a:pPr lvl="1">
              <a:lnSpc>
                <a:spcPct val="150000"/>
              </a:lnSpc>
            </a:pPr>
            <a:r>
              <a:rPr lang="en-US" sz="2500" b="1" dirty="0" smtClean="0"/>
              <a:t>Nuclear power </a:t>
            </a:r>
            <a:r>
              <a:rPr lang="en-US" sz="2500" dirty="0" smtClean="0"/>
              <a:t>= </a:t>
            </a:r>
            <a:r>
              <a:rPr lang="cs-CZ" sz="2500" dirty="0" smtClean="0"/>
              <a:t>           </a:t>
            </a:r>
            <a:r>
              <a:rPr lang="en-US" sz="2500" dirty="0" smtClean="0"/>
              <a:t>high-performing + environmentally friendly =&gt; solution</a:t>
            </a:r>
            <a:endParaRPr lang="en-US" sz="25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72200" y="27089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24600" y="2861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5" name="Obrázek 14" descr="Vlajka_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268760"/>
            <a:ext cx="1403648" cy="936233"/>
          </a:xfrm>
          <a:prstGeom prst="rect">
            <a:avLst/>
          </a:prstGeom>
        </p:spPr>
      </p:pic>
      <p:pic>
        <p:nvPicPr>
          <p:cNvPr id="18" name="Obrázek 17" descr="vlajka_rakou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340768"/>
            <a:ext cx="1368152" cy="912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renewable-energy-in-tour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204864"/>
            <a:ext cx="3672408" cy="367240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Conclusion</a:t>
            </a:r>
            <a:endParaRPr lang="en-US" sz="3600" u="sng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main goal of both governments = reduce energy dependency</a:t>
            </a:r>
          </a:p>
          <a:p>
            <a:pPr>
              <a:lnSpc>
                <a:spcPct val="150000"/>
              </a:lnSpc>
            </a:pPr>
            <a:r>
              <a:rPr lang="en-US" b="1" u="sng" dirty="0" smtClean="0"/>
              <a:t>How to make the energy </a:t>
            </a:r>
            <a:r>
              <a:rPr lang="cs-CZ" b="1" u="sng" dirty="0" smtClean="0"/>
              <a:t>                                            </a:t>
            </a:r>
            <a:r>
              <a:rPr lang="en-US" b="1" u="sng" dirty="0" smtClean="0"/>
              <a:t>system more</a:t>
            </a:r>
            <a:r>
              <a:rPr lang="cs-CZ" b="1" u="sng" dirty="0" smtClean="0"/>
              <a:t> </a:t>
            </a:r>
            <a:r>
              <a:rPr lang="en-US" b="1" u="sng" dirty="0" smtClean="0"/>
              <a:t>independent?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Austria = </a:t>
            </a:r>
            <a:r>
              <a:rPr lang="en-US" b="1" dirty="0" smtClean="0"/>
              <a:t>RENEWABLE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Czech Republic = </a:t>
            </a:r>
            <a:r>
              <a:rPr lang="en-US" b="1" dirty="0" smtClean="0"/>
              <a:t>NUCLEAR </a:t>
            </a:r>
            <a:r>
              <a:rPr lang="cs-CZ" b="1" dirty="0" smtClean="0"/>
              <a:t>                                      </a:t>
            </a:r>
            <a:r>
              <a:rPr lang="en-US" b="1" dirty="0" smtClean="0"/>
              <a:t>ENERGY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fuji 171.jpg"/>
          <p:cNvPicPr>
            <a:picLocks noChangeAspect="1"/>
          </p:cNvPicPr>
          <p:nvPr/>
        </p:nvPicPr>
        <p:blipFill>
          <a:blip r:embed="rId2" cstate="print">
            <a:lum bright="1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15616" y="486916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>
                    <a:lumMod val="65000"/>
                  </a:schemeClr>
                </a:solidFill>
              </a:rPr>
              <a:t>Thanks for your attention!</a:t>
            </a:r>
            <a:endParaRPr lang="en-US" sz="4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34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Appendix 1</a:t>
            </a:r>
            <a:endParaRPr lang="de-AT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829461"/>
            <a:ext cx="6768750" cy="4067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25653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896" y="1815640"/>
            <a:ext cx="6840760" cy="45908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Appendix 2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12651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Content</a:t>
            </a:r>
            <a:endParaRPr lang="en-US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Introduction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Current Situation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Ecological Aspects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Economical Aspects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Suggestions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Current Situation</a:t>
            </a:r>
            <a:endParaRPr lang="en-US" u="sng" dirty="0"/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Energy-Independency as National Strategy</a:t>
            </a:r>
          </a:p>
          <a:p>
            <a:r>
              <a:rPr lang="en-US" u="sng" dirty="0" smtClean="0"/>
              <a:t>Total Production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r>
              <a:rPr lang="en-US" dirty="0" smtClean="0"/>
              <a:t>	Czech Republic			   Austria</a:t>
            </a:r>
            <a:endParaRPr lang="en-US" dirty="0"/>
          </a:p>
        </p:txBody>
      </p:sp>
      <p:pic>
        <p:nvPicPr>
          <p:cNvPr id="5" name="obrázek 1"/>
          <p:cNvPicPr/>
          <p:nvPr/>
        </p:nvPicPr>
        <p:blipFill>
          <a:blip r:embed="rId2" cstate="print"/>
          <a:srcRect l="29047" t="36902" r="20451" b="23396"/>
          <a:stretch>
            <a:fillRect/>
          </a:stretch>
        </p:blipFill>
        <p:spPr bwMode="auto">
          <a:xfrm>
            <a:off x="467544" y="4077072"/>
            <a:ext cx="388810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10"/>
          <p:cNvPicPr/>
          <p:nvPr/>
        </p:nvPicPr>
        <p:blipFill>
          <a:blip r:embed="rId3" cstate="print"/>
          <a:srcRect l="6439" t="14441" r="2013" b="8719"/>
          <a:stretch>
            <a:fillRect/>
          </a:stretch>
        </p:blipFill>
        <p:spPr bwMode="auto">
          <a:xfrm>
            <a:off x="4716016" y="4077072"/>
            <a:ext cx="3973830" cy="246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467544" y="6536377"/>
            <a:ext cx="8431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Source: </a:t>
            </a:r>
            <a:r>
              <a:rPr lang="en-US" sz="1200" dirty="0" smtClean="0"/>
              <a:t>(IEA, 2010b)			              </a:t>
            </a:r>
            <a:r>
              <a:rPr lang="en-US" sz="1200" i="1" dirty="0" smtClean="0"/>
              <a:t>Source</a:t>
            </a:r>
            <a:r>
              <a:rPr lang="en-US" sz="1200" i="1" dirty="0"/>
              <a:t>: </a:t>
            </a:r>
            <a:r>
              <a:rPr lang="en-US" sz="1200" dirty="0"/>
              <a:t>(IEA, </a:t>
            </a:r>
            <a:r>
              <a:rPr lang="en-US" sz="1200" dirty="0" smtClean="0"/>
              <a:t>2008)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xmlns="" val="17392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2"/>
          <p:cNvPicPr/>
          <p:nvPr/>
        </p:nvPicPr>
        <p:blipFill>
          <a:blip r:embed="rId2" cstate="print"/>
          <a:srcRect l="1196" t="11137" r="3249" b="8585"/>
          <a:stretch>
            <a:fillRect/>
          </a:stretch>
        </p:blipFill>
        <p:spPr bwMode="auto">
          <a:xfrm>
            <a:off x="4716016" y="4077072"/>
            <a:ext cx="4182745" cy="246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4183063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Current Situation</a:t>
            </a:r>
            <a:endParaRPr lang="en-US" u="sng" dirty="0"/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Energy-Independency as National Strategy</a:t>
            </a:r>
          </a:p>
          <a:p>
            <a:r>
              <a:rPr lang="en-US" dirty="0" smtClean="0"/>
              <a:t>Total Production</a:t>
            </a:r>
          </a:p>
          <a:p>
            <a:r>
              <a:rPr lang="en-US" u="sng" dirty="0" smtClean="0"/>
              <a:t>Total Consumption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r>
              <a:rPr lang="en-US" dirty="0" smtClean="0"/>
              <a:t>	Czech Republic			   Austria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67544" y="6536377"/>
            <a:ext cx="8431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Source: </a:t>
            </a:r>
            <a:r>
              <a:rPr lang="en-US" sz="1200" dirty="0" smtClean="0"/>
              <a:t>(IEA, 2010b)			              </a:t>
            </a:r>
            <a:r>
              <a:rPr lang="en-US" sz="1200" i="1" dirty="0" smtClean="0"/>
              <a:t>Source</a:t>
            </a:r>
            <a:r>
              <a:rPr lang="en-US" sz="1200" i="1" dirty="0"/>
              <a:t>: </a:t>
            </a:r>
            <a:r>
              <a:rPr lang="en-US" sz="1200" dirty="0"/>
              <a:t>(IEA, </a:t>
            </a:r>
            <a:r>
              <a:rPr lang="en-US" sz="1200" dirty="0" smtClean="0"/>
              <a:t>2008)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xmlns="" val="20759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Current Situation</a:t>
            </a:r>
            <a:endParaRPr lang="en-US" u="sng" dirty="0"/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Balance of trade in fuel-energy raw materials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4715806"/>
              </p:ext>
            </p:extLst>
          </p:nvPr>
        </p:nvGraphicFramePr>
        <p:xfrm>
          <a:off x="431904" y="2168162"/>
          <a:ext cx="8280192" cy="4351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510"/>
                <a:gridCol w="1366682"/>
                <a:gridCol w="1296000"/>
                <a:gridCol w="1296000"/>
                <a:gridCol w="1296000"/>
                <a:gridCol w="1368000"/>
                <a:gridCol w="1296000"/>
              </a:tblGrid>
              <a:tr h="3674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Raw material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Black </a:t>
                      </a:r>
                      <a:r>
                        <a:rPr lang="en-US" sz="1400" dirty="0" smtClean="0">
                          <a:effectLst/>
                        </a:rPr>
                        <a:t>coal [</a:t>
                      </a:r>
                      <a:r>
                        <a:rPr lang="en-US" sz="1400" dirty="0" err="1">
                          <a:effectLst/>
                        </a:rPr>
                        <a:t>kt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Brown </a:t>
                      </a:r>
                      <a:r>
                        <a:rPr lang="en-US" sz="1400" dirty="0" smtClean="0">
                          <a:effectLst/>
                        </a:rPr>
                        <a:t>coal [</a:t>
                      </a:r>
                      <a:r>
                        <a:rPr lang="en-US" sz="1400" dirty="0" err="1">
                          <a:effectLst/>
                        </a:rPr>
                        <a:t>kt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Oil [</a:t>
                      </a:r>
                      <a:r>
                        <a:rPr lang="en-US" sz="1400" dirty="0" err="1">
                          <a:effectLst/>
                        </a:rPr>
                        <a:t>kt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Natural </a:t>
                      </a:r>
                      <a:r>
                        <a:rPr lang="en-US" sz="1400" dirty="0" smtClean="0">
                          <a:effectLst/>
                        </a:rPr>
                        <a:t>gas [</a:t>
                      </a:r>
                      <a:r>
                        <a:rPr lang="en-US" sz="1400" dirty="0">
                          <a:effectLst/>
                        </a:rPr>
                        <a:t>TOE]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Uranium [</a:t>
                      </a:r>
                      <a:r>
                        <a:rPr lang="en-US" sz="1400" dirty="0">
                          <a:effectLst/>
                        </a:rPr>
                        <a:t>t]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</a:tr>
              <a:tr h="24914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Czech Republic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</a:tr>
              <a:tr h="212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Output/year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11.435 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43.774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272 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167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322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</a:tr>
              <a:tr h="212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Import/year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3.170 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207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10.454 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6.976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N/A 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</a:tr>
              <a:tr h="212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Export/year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7.157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1.127 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1.614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130 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316 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</a:tr>
              <a:tr h="3674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Gross domestic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consumption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8.142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43.807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9.162 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8.019 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N/A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</a:tr>
              <a:tr h="3674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Gross domestic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consumption [TJ]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218.370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555.082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390.839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335.723 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303.445 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</a:tr>
              <a:tr h="26522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Home coverage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140,4%</a:t>
                      </a:r>
                      <a:endParaRPr lang="de-A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53" marR="4335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99,9%</a:t>
                      </a:r>
                      <a:endParaRPr lang="de-A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53" marR="4335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3,0%</a:t>
                      </a:r>
                      <a:endParaRPr lang="de-A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53" marR="4335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2,1%</a:t>
                      </a:r>
                      <a:endParaRPr lang="de-A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53" marR="4335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de-A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53" marR="43353" marT="0" marB="0" anchor="ctr">
                    <a:solidFill>
                      <a:schemeClr val="accent1"/>
                    </a:solidFill>
                  </a:tcPr>
                </a:tc>
              </a:tr>
              <a:tr h="21271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Austria</a:t>
                      </a:r>
                      <a:endParaRPr lang="de-AT" sz="1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</a:tr>
              <a:tr h="212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Output/year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  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1.011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1.486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  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</a:tr>
              <a:tr h="212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Import/year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4.390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13.621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10.192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  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</a:tr>
              <a:tr h="212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Export/year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2.187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4.078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  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</a:tr>
              <a:tr h="3674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Gross domestic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consumption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4.985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12.841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8.214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  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</a:tr>
              <a:tr h="3674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Gross domestic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consumption [TJ]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141.505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717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548.075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343.922 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  </a:t>
                      </a:r>
                      <a:endParaRPr lang="de-AT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</a:tr>
              <a:tr h="26522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Home coverage</a:t>
                      </a:r>
                      <a:endParaRPr lang="de-AT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43353" marR="43353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A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53" marR="4335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2,3%</a:t>
                      </a:r>
                      <a:endParaRPr lang="de-A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53" marR="4335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7,9%</a:t>
                      </a:r>
                      <a:endParaRPr lang="de-A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53" marR="4335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18,1%</a:t>
                      </a:r>
                      <a:endParaRPr lang="de-A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53" marR="4335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</a:t>
                      </a:r>
                      <a:endParaRPr lang="de-A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53" marR="43353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5536" y="6538217"/>
            <a:ext cx="306365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Times New Roman" pitchFamily="18" charset="0"/>
              </a:rPr>
              <a:t>Source: (epp.eurostat.ec.europa.eu, 2012), (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Times New Roman" pitchFamily="18" charset="0"/>
              </a:rPr>
              <a:t>MŽP, 2009)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Current Situation</a:t>
            </a:r>
            <a:endParaRPr lang="en-US" u="sng" dirty="0"/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Imports and exports of Electricity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19672" y="6396136"/>
            <a:ext cx="184121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Times New Roman" pitchFamily="18" charset="0"/>
              </a:rPr>
              <a:t>Source: </a:t>
            </a:r>
            <a:r>
              <a:rPr lang="en-US" sz="900" dirty="0" smtClean="0"/>
              <a:t>(</a:t>
            </a:r>
            <a:r>
              <a:rPr lang="en-US" sz="900" dirty="0"/>
              <a:t>CSU, 2012) (Eurostat, 2012</a:t>
            </a:r>
            <a:r>
              <a:rPr lang="en-US" sz="900" dirty="0" smtClean="0"/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xmlns="" val="2718317608"/>
              </p:ext>
            </p:extLst>
          </p:nvPr>
        </p:nvGraphicFramePr>
        <p:xfrm>
          <a:off x="1575354" y="2791886"/>
          <a:ext cx="5967944" cy="360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580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xmlns="" val="50993315"/>
              </p:ext>
            </p:extLst>
          </p:nvPr>
        </p:nvGraphicFramePr>
        <p:xfrm>
          <a:off x="1547664" y="2792536"/>
          <a:ext cx="5968800" cy="360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Current Situation</a:t>
            </a:r>
            <a:endParaRPr lang="en-US" u="sng" dirty="0"/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Imports and exports of Electricity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19672" y="6396136"/>
            <a:ext cx="184121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Times New Roman" pitchFamily="18" charset="0"/>
              </a:rPr>
              <a:t>Source: </a:t>
            </a:r>
            <a:r>
              <a:rPr lang="en-US" sz="900" dirty="0" smtClean="0"/>
              <a:t>(</a:t>
            </a:r>
            <a:r>
              <a:rPr lang="en-US" sz="900" dirty="0"/>
              <a:t>CSU, 2012) (Eurostat, 2012</a:t>
            </a:r>
            <a:r>
              <a:rPr lang="en-US" sz="900" dirty="0" smtClean="0"/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2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Ecological Aspects</a:t>
            </a:r>
            <a:endParaRPr lang="en-US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</a:pPr>
            <a:r>
              <a:rPr lang="en-US" b="1" dirty="0" smtClean="0"/>
              <a:t>Kyoto Agreement</a:t>
            </a:r>
            <a:endParaRPr lang="cs-CZ" b="1" dirty="0" smtClean="0"/>
          </a:p>
          <a:p>
            <a:pPr marL="914400" lvl="1" indent="-514350">
              <a:lnSpc>
                <a:spcPct val="110000"/>
              </a:lnSpc>
            </a:pPr>
            <a:r>
              <a:rPr lang="en-US" dirty="0" smtClean="0"/>
              <a:t>Reduction of greenhouse gas emissions</a:t>
            </a:r>
          </a:p>
          <a:p>
            <a:pPr marL="914400" lvl="1" indent="-514350">
              <a:lnSpc>
                <a:spcPct val="110000"/>
              </a:lnSpc>
            </a:pPr>
            <a:r>
              <a:rPr lang="en-US" dirty="0" smtClean="0"/>
              <a:t>Increasing of renewable energy</a:t>
            </a:r>
          </a:p>
          <a:p>
            <a:pPr marL="914400" lvl="1" indent="-514350">
              <a:lnSpc>
                <a:spcPct val="110000"/>
              </a:lnSpc>
            </a:pPr>
            <a:r>
              <a:rPr lang="en-US" dirty="0" smtClean="0"/>
              <a:t>Increasing </a:t>
            </a:r>
            <a:r>
              <a:rPr lang="cs-CZ" dirty="0" smtClean="0"/>
              <a:t> </a:t>
            </a:r>
            <a:r>
              <a:rPr lang="en-US" dirty="0" smtClean="0"/>
              <a:t>of energy efficiency in Europe</a:t>
            </a:r>
          </a:p>
          <a:p>
            <a:pPr marL="514350" indent="-514350">
              <a:lnSpc>
                <a:spcPct val="110000"/>
              </a:lnSpc>
            </a:pPr>
            <a:r>
              <a:rPr lang="en-US" dirty="0" smtClean="0"/>
              <a:t>Fossil fuels</a:t>
            </a:r>
          </a:p>
          <a:p>
            <a:pPr marL="514350" indent="-514350">
              <a:lnSpc>
                <a:spcPct val="110000"/>
              </a:lnSpc>
            </a:pPr>
            <a:r>
              <a:rPr lang="en-US" dirty="0" smtClean="0"/>
              <a:t>Renewable energy</a:t>
            </a:r>
          </a:p>
          <a:p>
            <a:pPr marL="514350" indent="-514350">
              <a:lnSpc>
                <a:spcPct val="110000"/>
              </a:lnSpc>
            </a:pPr>
            <a:r>
              <a:rPr lang="en-US" dirty="0" smtClean="0"/>
              <a:t>Nuclear energy</a:t>
            </a:r>
            <a:endParaRPr lang="en-US" dirty="0"/>
          </a:p>
        </p:txBody>
      </p:sp>
      <p:pic>
        <p:nvPicPr>
          <p:cNvPr id="4" name="Obrázek 3" descr="Climate_ch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77072"/>
            <a:ext cx="3168352" cy="223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Ecological Aspects</a:t>
            </a:r>
            <a:endParaRPr lang="en-US" u="sng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/>
          <a:lstStyle/>
          <a:p>
            <a:r>
              <a:rPr lang="en-US" u="sng" dirty="0" smtClean="0"/>
              <a:t>Fossil Fuels</a:t>
            </a:r>
            <a:endParaRPr lang="en-US" u="sng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40188" cy="432048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lvl="2"/>
            <a:r>
              <a:rPr lang="en-US" sz="2300" dirty="0" smtClean="0"/>
              <a:t>Oil Calorific property and power</a:t>
            </a:r>
            <a:endParaRPr lang="cs-CZ" sz="2300" dirty="0" smtClean="0"/>
          </a:p>
          <a:p>
            <a:pPr lvl="2">
              <a:buNone/>
            </a:pPr>
            <a:r>
              <a:rPr lang="en-US" sz="2300" dirty="0" smtClean="0"/>
              <a:t>	</a:t>
            </a:r>
          </a:p>
          <a:p>
            <a:pPr lvl="2"/>
            <a:r>
              <a:rPr lang="en-US" sz="2300" dirty="0" smtClean="0"/>
              <a:t>Carbon dioxide =&gt; greenhouse effect</a:t>
            </a:r>
          </a:p>
          <a:p>
            <a:pPr lvl="2"/>
            <a:r>
              <a:rPr lang="en-US" sz="2300" dirty="0" smtClean="0"/>
              <a:t>Mining</a:t>
            </a:r>
          </a:p>
          <a:p>
            <a:pPr lvl="2"/>
            <a:r>
              <a:rPr lang="en-US" sz="2300" dirty="0" smtClean="0"/>
              <a:t>Accidents during transportation</a:t>
            </a:r>
          </a:p>
          <a:p>
            <a:r>
              <a:rPr lang="en-US" dirty="0" smtClean="0"/>
              <a:t>Oil</a:t>
            </a:r>
          </a:p>
          <a:p>
            <a:r>
              <a:rPr lang="en-US" dirty="0" smtClean="0"/>
              <a:t>Black X Brown Coal</a:t>
            </a:r>
          </a:p>
          <a:p>
            <a:r>
              <a:rPr lang="en-US" dirty="0" smtClean="0"/>
              <a:t>Gas</a:t>
            </a:r>
            <a:r>
              <a:rPr lang="cs-CZ" dirty="0" smtClean="0"/>
              <a:t> = </a:t>
            </a:r>
            <a:r>
              <a:rPr lang="en-US" sz="2200" dirty="0" smtClean="0"/>
              <a:t>the most environmentally friendly fossil fuel</a:t>
            </a:r>
            <a:endParaRPr lang="en-US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716016" y="1196752"/>
            <a:ext cx="4041775" cy="639762"/>
          </a:xfrm>
        </p:spPr>
        <p:txBody>
          <a:bodyPr/>
          <a:lstStyle/>
          <a:p>
            <a:r>
              <a:rPr lang="en-US" u="sng" dirty="0" smtClean="0"/>
              <a:t>Renewable Energy</a:t>
            </a:r>
            <a:endParaRPr lang="en-US" u="sng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788024" y="1988840"/>
            <a:ext cx="3897759" cy="4320480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lvl="2"/>
            <a:r>
              <a:rPr lang="en-US" sz="3000" dirty="0" smtClean="0"/>
              <a:t>Reduction of emissions =&gt; mitigation of global warming</a:t>
            </a:r>
          </a:p>
          <a:p>
            <a:pPr lvl="2"/>
            <a:r>
              <a:rPr lang="en-US" sz="3000" dirty="0" smtClean="0"/>
              <a:t>Pumped storage plants are able to accumulate energy</a:t>
            </a:r>
          </a:p>
          <a:p>
            <a:pPr lvl="2"/>
            <a:endParaRPr lang="en-US" sz="3000" dirty="0" smtClean="0"/>
          </a:p>
          <a:p>
            <a:pPr lvl="2"/>
            <a:r>
              <a:rPr lang="en-US" sz="3000" dirty="0" smtClean="0"/>
              <a:t>Low calorific property and power</a:t>
            </a:r>
          </a:p>
          <a:p>
            <a:pPr lvl="2"/>
            <a:r>
              <a:rPr lang="en-US" sz="3000" dirty="0" smtClean="0"/>
              <a:t>Occupation of fertile ground</a:t>
            </a:r>
          </a:p>
          <a:p>
            <a:pPr lvl="2"/>
            <a:r>
              <a:rPr lang="en-US" sz="3000" dirty="0" smtClean="0"/>
              <a:t>Wind power plants – noise</a:t>
            </a:r>
          </a:p>
          <a:p>
            <a:pPr lvl="2"/>
            <a:endParaRPr lang="en-US" dirty="0" smtClean="0"/>
          </a:p>
          <a:p>
            <a:r>
              <a:rPr lang="en-US" sz="2800" dirty="0" smtClean="0"/>
              <a:t>Solar, wind and hydro energy</a:t>
            </a:r>
          </a:p>
          <a:p>
            <a:r>
              <a:rPr lang="en-US" sz="2800" dirty="0" smtClean="0"/>
              <a:t>Biomass</a:t>
            </a:r>
            <a:endParaRPr lang="en-US" sz="2800" dirty="0"/>
          </a:p>
        </p:txBody>
      </p:sp>
      <p:sp>
        <p:nvSpPr>
          <p:cNvPr id="8" name="Plus 7"/>
          <p:cNvSpPr/>
          <p:nvPr/>
        </p:nvSpPr>
        <p:spPr>
          <a:xfrm>
            <a:off x="539552" y="2060848"/>
            <a:ext cx="720080" cy="576064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ínus 8"/>
          <p:cNvSpPr/>
          <p:nvPr/>
        </p:nvSpPr>
        <p:spPr>
          <a:xfrm>
            <a:off x="611560" y="2780928"/>
            <a:ext cx="720080" cy="72008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4860032" y="2060848"/>
            <a:ext cx="720080" cy="576064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ínus 10"/>
          <p:cNvSpPr/>
          <p:nvPr/>
        </p:nvSpPr>
        <p:spPr>
          <a:xfrm>
            <a:off x="4788024" y="3573016"/>
            <a:ext cx="720080" cy="72008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573</Words>
  <Application>Microsoft Office PowerPoint</Application>
  <PresentationFormat>Předvádění na obrazovce (4:3)</PresentationFormat>
  <Paragraphs>282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Independence of the Energy System in Austia and the Czech Republic</vt:lpstr>
      <vt:lpstr>Content</vt:lpstr>
      <vt:lpstr>Current Situation</vt:lpstr>
      <vt:lpstr>Current Situation</vt:lpstr>
      <vt:lpstr>Current Situation</vt:lpstr>
      <vt:lpstr>Current Situation</vt:lpstr>
      <vt:lpstr>Current Situation</vt:lpstr>
      <vt:lpstr>Ecological Aspects</vt:lpstr>
      <vt:lpstr>Ecological Aspects</vt:lpstr>
      <vt:lpstr>Ecological Aspects</vt:lpstr>
      <vt:lpstr>Economic Aspects</vt:lpstr>
      <vt:lpstr>Economic Aspects</vt:lpstr>
      <vt:lpstr>Suggestions</vt:lpstr>
      <vt:lpstr>Conclusion</vt:lpstr>
      <vt:lpstr>Snímek 15</vt:lpstr>
      <vt:lpstr>Snímek 16</vt:lpstr>
      <vt:lpstr>Appendix 1</vt:lpstr>
      <vt:lpstr>Appendix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Energetická politika EU</dc:title>
  <cp:lastModifiedBy>Vaše jméno</cp:lastModifiedBy>
  <cp:revision>63</cp:revision>
  <dcterms:modified xsi:type="dcterms:W3CDTF">2012-06-18T12:17:37Z</dcterms:modified>
</cp:coreProperties>
</file>